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9" r:id="rId3"/>
    <p:sldMasterId id="2147483683" r:id="rId4"/>
    <p:sldMasterId id="2147483697" r:id="rId5"/>
    <p:sldMasterId id="2147483706" r:id="rId6"/>
  </p:sldMasterIdLst>
  <p:sldIdLst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2" r:id="rId30"/>
    <p:sldId id="28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35" autoAdjust="0"/>
    <p:restoredTop sz="94660"/>
  </p:normalViewPr>
  <p:slideViewPr>
    <p:cSldViewPr snapToGrid="0">
      <p:cViewPr varScale="1">
        <p:scale>
          <a:sx n="63" d="100"/>
          <a:sy n="63" d="100"/>
        </p:scale>
        <p:origin x="2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22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31F29-ED42-395B-9138-E4FEC771A5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762A65-D5E3-1813-189E-71BF299B25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C917A-4ED7-DF6F-8F42-2A1DDA460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1DCF-CC69-443A-B617-71BA71190328}" type="datetimeFigureOut">
              <a:rPr lang="en-ID" smtClean="0"/>
              <a:t>24/04/2024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CFC67-F6A0-493F-3ECE-5627BC8D8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264F5-CF73-E62C-E6E4-5AFE33B3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A43C-285D-4702-93A5-E45EC295E40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36832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8E8DF-C54B-F014-3470-8F7205A40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EB042D-9C19-52FA-28C6-2C335C6A5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C3F39-C238-FD7A-A2E2-0AE441F35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1DCF-CC69-443A-B617-71BA71190328}" type="datetimeFigureOut">
              <a:rPr lang="en-ID" smtClean="0"/>
              <a:t>24/04/2024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662A6-E148-8EE1-03DE-F1D41327A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8BDD5-48E6-6E87-F7D0-0EFDA3D5A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A43C-285D-4702-93A5-E45EC295E40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68723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DFE5BE-7D87-99B5-B9D3-C08581662E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C8775-177D-17F2-64DC-C37A4571D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69221-9931-DF68-217F-7F17FF6A8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1DCF-CC69-443A-B617-71BA71190328}" type="datetimeFigureOut">
              <a:rPr lang="en-ID" smtClean="0"/>
              <a:t>24/04/2024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9E9CD-6997-670D-4657-21FCC2215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8AA93-2F9A-28A4-81C2-6183D8676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A43C-285D-4702-93A5-E45EC295E40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35613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gradFill>
          <a:gsLst>
            <a:gs pos="0">
              <a:schemeClr val="accent3">
                <a:lumMod val="50000"/>
              </a:schemeClr>
            </a:gs>
            <a:gs pos="74000">
              <a:schemeClr val="accent3">
                <a:lumMod val="60000"/>
                <a:lumOff val="40000"/>
              </a:schemeClr>
            </a:gs>
            <a:gs pos="83000">
              <a:schemeClr val="accent3">
                <a:lumMod val="20000"/>
                <a:lumOff val="80000"/>
              </a:schemeClr>
            </a:gs>
            <a:gs pos="100000">
              <a:schemeClr val="accent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2023829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7" name="Rectangle 6"/>
          <p:cNvSpPr/>
          <p:nvPr userDrawn="1"/>
        </p:nvSpPr>
        <p:spPr>
          <a:xfrm>
            <a:off x="554337" y="-13719"/>
            <a:ext cx="426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 userDrawn="1"/>
        </p:nvSpPr>
        <p:spPr>
          <a:xfrm>
            <a:off x="1076034" y="-13719"/>
            <a:ext cx="426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>
            <a:off x="1597731" y="-13719"/>
            <a:ext cx="426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Rectangle 1"/>
          <p:cNvSpPr/>
          <p:nvPr userDrawn="1"/>
        </p:nvSpPr>
        <p:spPr>
          <a:xfrm>
            <a:off x="63500" y="586357"/>
            <a:ext cx="1012533" cy="3524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1506282" y="586357"/>
            <a:ext cx="805119" cy="3524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4" name="Rectangle 13"/>
          <p:cNvSpPr/>
          <p:nvPr userDrawn="1"/>
        </p:nvSpPr>
        <p:spPr>
          <a:xfrm>
            <a:off x="-228600" y="1069483"/>
            <a:ext cx="782936" cy="3524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5" name="Rectangle 14"/>
          <p:cNvSpPr/>
          <p:nvPr userDrawn="1"/>
        </p:nvSpPr>
        <p:spPr>
          <a:xfrm>
            <a:off x="974615" y="1069483"/>
            <a:ext cx="637363" cy="3524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6" name="Rectangle 15"/>
          <p:cNvSpPr/>
          <p:nvPr userDrawn="1"/>
        </p:nvSpPr>
        <p:spPr>
          <a:xfrm>
            <a:off x="2023830" y="1069483"/>
            <a:ext cx="770169" cy="3524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7" name="Rectangle 16"/>
          <p:cNvSpPr/>
          <p:nvPr userDrawn="1"/>
        </p:nvSpPr>
        <p:spPr>
          <a:xfrm>
            <a:off x="182322" y="1554352"/>
            <a:ext cx="893711" cy="3524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8" name="Rectangle 17"/>
          <p:cNvSpPr/>
          <p:nvPr userDrawn="1"/>
        </p:nvSpPr>
        <p:spPr>
          <a:xfrm>
            <a:off x="1506281" y="1554352"/>
            <a:ext cx="1046419" cy="3524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2" name="Rectangle 21"/>
          <p:cNvSpPr/>
          <p:nvPr userDrawn="1"/>
        </p:nvSpPr>
        <p:spPr>
          <a:xfrm>
            <a:off x="-228600" y="6063304"/>
            <a:ext cx="782936" cy="3524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3" name="Rectangle 22"/>
          <p:cNvSpPr/>
          <p:nvPr userDrawn="1"/>
        </p:nvSpPr>
        <p:spPr>
          <a:xfrm>
            <a:off x="974615" y="6063304"/>
            <a:ext cx="637363" cy="3524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4" name="Rectangle 23"/>
          <p:cNvSpPr/>
          <p:nvPr userDrawn="1"/>
        </p:nvSpPr>
        <p:spPr>
          <a:xfrm>
            <a:off x="2023830" y="6063304"/>
            <a:ext cx="770169" cy="3524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5" name="Rectangle 24"/>
          <p:cNvSpPr/>
          <p:nvPr userDrawn="1"/>
        </p:nvSpPr>
        <p:spPr>
          <a:xfrm>
            <a:off x="174035" y="5618729"/>
            <a:ext cx="893711" cy="3524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921234" y="5632448"/>
            <a:ext cx="2972500" cy="3524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Parallelogram 26"/>
          <p:cNvSpPr/>
          <p:nvPr userDrawn="1"/>
        </p:nvSpPr>
        <p:spPr>
          <a:xfrm rot="5400000" flipV="1">
            <a:off x="4103048" y="5459306"/>
            <a:ext cx="617542" cy="963829"/>
          </a:xfrm>
          <a:prstGeom prst="parallelogram">
            <a:avLst>
              <a:gd name="adj" fmla="val 40674"/>
            </a:avLst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 userDrawn="1"/>
        </p:nvSpPr>
        <p:spPr>
          <a:xfrm>
            <a:off x="3929904" y="5892800"/>
            <a:ext cx="8262096" cy="3524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>
            <a:cxnSpLocks/>
          </p:cNvCxnSpPr>
          <p:nvPr userDrawn="1"/>
        </p:nvCxnSpPr>
        <p:spPr>
          <a:xfrm>
            <a:off x="3997637" y="6327847"/>
            <a:ext cx="8096172" cy="0"/>
          </a:xfrm>
          <a:prstGeom prst="line">
            <a:avLst/>
          </a:prstGeom>
          <a:ln w="101600" cap="sq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100" y="-13719"/>
            <a:ext cx="2287606" cy="152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89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1727200" y="6490680"/>
            <a:ext cx="1039706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143000"/>
            <a:ext cx="1424819" cy="25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extBox 7"/>
          <p:cNvSpPr txBox="1"/>
          <p:nvPr userDrawn="1"/>
        </p:nvSpPr>
        <p:spPr>
          <a:xfrm>
            <a:off x="1642405" y="6467526"/>
            <a:ext cx="6479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d-ID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gencyFB" panose="02000806040000020003" pitchFamily="2" charset="0"/>
                <a:ea typeface="+mn-ea"/>
                <a:cs typeface="+mn-cs"/>
              </a:rPr>
              <a:t>MEMBANGUN GERAKAN PRAMUKA MENUJU INDONESIA EMAS TAHUN 2045</a:t>
            </a:r>
            <a:endParaRPr kumimoji="0" lang="id-ID" altLang="id-ID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gencyFB" panose="02000806040000020003" pitchFamily="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70378" y="269875"/>
            <a:ext cx="1507067" cy="134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1600201" y="1143000"/>
            <a:ext cx="10591799" cy="25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340" y="-114480"/>
            <a:ext cx="2977293" cy="198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04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/>
          </p:cNvCxnSpPr>
          <p:nvPr userDrawn="1"/>
        </p:nvCxnSpPr>
        <p:spPr>
          <a:xfrm>
            <a:off x="2675467" y="6542504"/>
            <a:ext cx="95165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1" y="6072604"/>
            <a:ext cx="4374832" cy="469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Parallelogram 14"/>
          <p:cNvSpPr/>
          <p:nvPr userDrawn="1"/>
        </p:nvSpPr>
        <p:spPr>
          <a:xfrm rot="5400000" flipV="1">
            <a:off x="3116769" y="5519392"/>
            <a:ext cx="704850" cy="1811274"/>
          </a:xfrm>
          <a:prstGeom prst="parallelogram">
            <a:avLst>
              <a:gd name="adj" fmla="val 32989"/>
            </a:avLst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 userDrawn="1"/>
        </p:nvSpPr>
        <p:spPr>
          <a:xfrm>
            <a:off x="2563557" y="6307554"/>
            <a:ext cx="8489454" cy="4699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1" t="9309" r="23029" b="8502"/>
          <a:stretch/>
        </p:blipFill>
        <p:spPr>
          <a:xfrm>
            <a:off x="1" y="1"/>
            <a:ext cx="1266092" cy="126609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698557" y="6336963"/>
            <a:ext cx="6479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d-ID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gencyFB" panose="02000806040000020003" pitchFamily="2" charset="0"/>
                <a:ea typeface="+mn-ea"/>
                <a:cs typeface="+mn-cs"/>
              </a:rPr>
              <a:t>MEMBANGUN GERAKAN PRAMUKA MENUJU INDONESIA EMAS TAHUN 2045</a:t>
            </a:r>
            <a:endParaRPr kumimoji="0" lang="id-ID" altLang="id-ID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gencyFB" panose="02000806040000020003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0707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/>
          </p:cNvCxnSpPr>
          <p:nvPr userDrawn="1"/>
        </p:nvCxnSpPr>
        <p:spPr>
          <a:xfrm>
            <a:off x="2675467" y="6350000"/>
            <a:ext cx="9448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682173" y="5880100"/>
            <a:ext cx="3692659" cy="469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Parallelogram 14"/>
          <p:cNvSpPr/>
          <p:nvPr userDrawn="1"/>
        </p:nvSpPr>
        <p:spPr>
          <a:xfrm rot="5400000" flipV="1">
            <a:off x="3257986" y="5468105"/>
            <a:ext cx="704850" cy="1528840"/>
          </a:xfrm>
          <a:prstGeom prst="parallelogram">
            <a:avLst>
              <a:gd name="adj" fmla="val 32989"/>
            </a:avLst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 userDrawn="1"/>
        </p:nvSpPr>
        <p:spPr>
          <a:xfrm>
            <a:off x="2845991" y="6115050"/>
            <a:ext cx="6573781" cy="4699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extBox 6"/>
          <p:cNvSpPr txBox="1"/>
          <p:nvPr userDrawn="1"/>
        </p:nvSpPr>
        <p:spPr>
          <a:xfrm>
            <a:off x="2894116" y="6149946"/>
            <a:ext cx="6479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d-ID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gencyFB" panose="02000806040000020003" pitchFamily="2" charset="0"/>
                <a:ea typeface="+mn-ea"/>
                <a:cs typeface="+mn-cs"/>
              </a:rPr>
              <a:t>MEMBANGUN GERAKAN PRAMUKA MENUJU INDONESIA EMAS TAHUN 2045</a:t>
            </a:r>
            <a:endParaRPr kumimoji="0" lang="id-ID" altLang="id-ID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gencyFB" panose="02000806040000020003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034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/>
          </p:cNvCxnSpPr>
          <p:nvPr userDrawn="1"/>
        </p:nvCxnSpPr>
        <p:spPr>
          <a:xfrm>
            <a:off x="2675467" y="6350000"/>
            <a:ext cx="9448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2531534" y="6369050"/>
            <a:ext cx="6045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d-ID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IMPLEMENTASI KEPEMIMPINAN DAN MANAJEMEN</a:t>
            </a:r>
            <a:endParaRPr kumimoji="0" lang="id-ID" altLang="id-ID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3040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3407079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 userDrawn="1"/>
        </p:nvSpPr>
        <p:spPr>
          <a:xfrm>
            <a:off x="3407079" y="0"/>
            <a:ext cx="535605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 userDrawn="1"/>
        </p:nvSpPr>
        <p:spPr>
          <a:xfrm>
            <a:off x="3674881" y="0"/>
            <a:ext cx="267803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5063067" y="6377835"/>
            <a:ext cx="7128933" cy="1231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 userDrawn="1"/>
        </p:nvSpPr>
        <p:spPr>
          <a:xfrm>
            <a:off x="4961467" y="6506746"/>
            <a:ext cx="4866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d-ID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IMPLEMENTASI KEPEMIMPINAN DAN MANAJEMEN</a:t>
            </a:r>
            <a:endParaRPr kumimoji="0" lang="id-ID" altLang="id-ID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217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152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1444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BFB70-4F5D-B3AE-3897-DFFCCF6F0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FF723-C32D-93E6-1F67-2F6FAFAB5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07780-BEC4-6789-5ACE-F4A862F60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1DCF-CC69-443A-B617-71BA71190328}" type="datetimeFigureOut">
              <a:rPr lang="en-ID" smtClean="0"/>
              <a:t>24/04/2024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E7023-03D8-8D69-7E8C-AF03D73D8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5B1F8-1310-2C65-BF61-5FD341A2E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A43C-285D-4702-93A5-E45EC295E40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84024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852EC3B-4E38-421E-9287-2906E096168A}" type="datetime1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33F2A0AF-0BC9-4D23-A3A2-61DEE3E35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98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DE7BB56-2DA8-4566-B079-1F2CA5054070}" type="datetime1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33F2A0AF-0BC9-4D23-A3A2-61DEE3E35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61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C6B4DE2-6739-4F4A-A802-33DEC2647C33}" type="datetime1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33F2A0AF-0BC9-4D23-A3A2-61DEE3E35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723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8498902-CC27-4107-9DCC-40792C0D2F87}" type="datetime1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33F2A0AF-0BC9-4D23-A3A2-61DEE3E35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117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6397C9A-B53E-4FC5-93DB-C598B9DDCB8C}" type="datetime1">
              <a:rPr lang="en-US" smtClean="0"/>
              <a:t>4/24/2024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33F2A0AF-0BC9-4D23-A3A2-61DEE3E35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031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27A16B22-9FED-4B1A-BF48-BCB18F329EE7}" type="datetime1">
              <a:rPr lang="en-US" smtClean="0"/>
              <a:t>4/24/2024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33F2A0AF-0BC9-4D23-A3A2-61DEE3E35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613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>
          <a:gsLst>
            <a:gs pos="0">
              <a:schemeClr val="accent3"/>
            </a:gs>
            <a:gs pos="74000">
              <a:schemeClr val="accent3">
                <a:lumMod val="60000"/>
                <a:lumOff val="40000"/>
              </a:schemeClr>
            </a:gs>
            <a:gs pos="83000">
              <a:schemeClr val="accent3">
                <a:lumMod val="20000"/>
                <a:lumOff val="80000"/>
              </a:schemeClr>
            </a:gs>
            <a:gs pos="100000">
              <a:schemeClr val="accent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35CDB267-7591-466A-AAAD-34F6D4CEBF4A}" type="datetime1">
              <a:rPr lang="en-US" smtClean="0"/>
              <a:t>4/24/2024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33F2A0AF-0BC9-4D23-A3A2-61DEE3E35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00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6EEF4DA-672D-4E61-9C46-E32763A69091}" type="datetime1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33F2A0AF-0BC9-4D23-A3A2-61DEE3E35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756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B879D3B-5BC0-4BA6-B96F-9775DD80CE0B}" type="datetime1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33F2A0AF-0BC9-4D23-A3A2-61DEE3E35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151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6D05CE3-ECE2-4B85-B01A-DA55CB00820A}" type="datetime1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33F2A0AF-0BC9-4D23-A3A2-61DEE3E35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633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677BA-B5D8-7227-841A-1D8CBD3D0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61B0F1-612B-A25F-DA11-4D3EB1696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26101-808C-8357-CDD7-559869A7A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1DCF-CC69-443A-B617-71BA71190328}" type="datetimeFigureOut">
              <a:rPr lang="en-ID" smtClean="0"/>
              <a:t>24/04/2024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D94CF-0233-9686-FBA3-96E37CB6E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10AFE-E31B-6A4E-9C59-5777387DF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A43C-285D-4702-93A5-E45EC295E40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438247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E160D837-7EEC-4080-AEC9-CD85FED668F8}" type="datetime1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33F2A0AF-0BC9-4D23-A3A2-61DEE3E35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892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9676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1471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852EC3B-4E38-421E-9287-2906E096168A}" type="datetime1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33F2A0AF-0BC9-4D23-A3A2-61DEE3E35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191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DE7BB56-2DA8-4566-B079-1F2CA5054070}" type="datetime1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33F2A0AF-0BC9-4D23-A3A2-61DEE3E35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23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C6B4DE2-6739-4F4A-A802-33DEC2647C33}" type="datetime1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33F2A0AF-0BC9-4D23-A3A2-61DEE3E35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607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8498902-CC27-4107-9DCC-40792C0D2F87}" type="datetime1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33F2A0AF-0BC9-4D23-A3A2-61DEE3E35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858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6397C9A-B53E-4FC5-93DB-C598B9DDCB8C}" type="datetime1">
              <a:rPr lang="en-US" smtClean="0"/>
              <a:t>4/24/2024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33F2A0AF-0BC9-4D23-A3A2-61DEE3E35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279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27A16B22-9FED-4B1A-BF48-BCB18F329EE7}" type="datetime1">
              <a:rPr lang="en-US" smtClean="0"/>
              <a:t>4/24/2024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33F2A0AF-0BC9-4D23-A3A2-61DEE3E35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446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35CDB267-7591-466A-AAAD-34F6D4CEBF4A}" type="datetime1">
              <a:rPr lang="en-US" smtClean="0"/>
              <a:t>4/24/2024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33F2A0AF-0BC9-4D23-A3A2-61DEE3E35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57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38C32-C074-96A7-435E-0B06C2C7F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646CA-A443-D6B6-B887-D2E3C82D00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FEBC43-39C4-2E77-B7C3-914989719E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E1A5C6-6E44-6300-5641-428BE4802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1DCF-CC69-443A-B617-71BA71190328}" type="datetimeFigureOut">
              <a:rPr lang="en-ID" smtClean="0"/>
              <a:t>24/04/2024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66EEE-5432-8FA8-66D0-226B5A049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5B0A9D-CFDF-6580-3886-D840F84DB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A43C-285D-4702-93A5-E45EC295E40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736827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6EEF4DA-672D-4E61-9C46-E32763A69091}" type="datetime1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33F2A0AF-0BC9-4D23-A3A2-61DEE3E35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597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B879D3B-5BC0-4BA6-B96F-9775DD80CE0B}" type="datetime1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33F2A0AF-0BC9-4D23-A3A2-61DEE3E35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1345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6D05CE3-ECE2-4B85-B01A-DA55CB00820A}" type="datetime1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33F2A0AF-0BC9-4D23-A3A2-61DEE3E35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678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E160D837-7EEC-4080-AEC9-CD85FED668F8}" type="datetime1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33F2A0AF-0BC9-4D23-A3A2-61DEE3E35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080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4781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5913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2442928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7" name="Rectangle 6"/>
          <p:cNvSpPr/>
          <p:nvPr userDrawn="1"/>
        </p:nvSpPr>
        <p:spPr>
          <a:xfrm>
            <a:off x="973437" y="0"/>
            <a:ext cx="426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 userDrawn="1"/>
        </p:nvSpPr>
        <p:spPr>
          <a:xfrm>
            <a:off x="6018966" y="399332"/>
            <a:ext cx="3837076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r"/>
            <a:r>
              <a:rPr lang="en-US" sz="2800" b="1" dirty="0">
                <a:latin typeface="Arial Black" panose="020B0A04020102020204" pitchFamily="34" charset="0"/>
                <a:cs typeface="Arial" panose="020B0604020202020204" pitchFamily="34" charset="0"/>
              </a:rPr>
              <a:t>KODIKLAT</a:t>
            </a:r>
          </a:p>
          <a:p>
            <a:pPr algn="r"/>
            <a:r>
              <a:rPr lang="en-US" sz="2800" b="1" dirty="0">
                <a:latin typeface="Agency FB" panose="020B0503020202020204" pitchFamily="34" charset="0"/>
              </a:rPr>
              <a:t>TNI ANGKATAN </a:t>
            </a:r>
            <a:r>
              <a:rPr lang="en-US" sz="2800" b="1" dirty="0" smtClean="0">
                <a:latin typeface="Agency FB" panose="020B0503020202020204" pitchFamily="34" charset="0"/>
              </a:rPr>
              <a:t>DARAT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495134" y="0"/>
            <a:ext cx="426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>
            <a:off x="2016831" y="0"/>
            <a:ext cx="4261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Rectangle 1"/>
          <p:cNvSpPr/>
          <p:nvPr userDrawn="1"/>
        </p:nvSpPr>
        <p:spPr>
          <a:xfrm>
            <a:off x="482600" y="600076"/>
            <a:ext cx="1012533" cy="3524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1925382" y="600076"/>
            <a:ext cx="805119" cy="3524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4" name="Rectangle 13"/>
          <p:cNvSpPr/>
          <p:nvPr userDrawn="1"/>
        </p:nvSpPr>
        <p:spPr>
          <a:xfrm>
            <a:off x="190500" y="1083202"/>
            <a:ext cx="782936" cy="3524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5" name="Rectangle 14"/>
          <p:cNvSpPr/>
          <p:nvPr userDrawn="1"/>
        </p:nvSpPr>
        <p:spPr>
          <a:xfrm>
            <a:off x="1393715" y="1083202"/>
            <a:ext cx="637363" cy="3524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6" name="Rectangle 15"/>
          <p:cNvSpPr/>
          <p:nvPr userDrawn="1"/>
        </p:nvSpPr>
        <p:spPr>
          <a:xfrm>
            <a:off x="2442930" y="1083202"/>
            <a:ext cx="770169" cy="3524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7" name="Rectangle 16"/>
          <p:cNvSpPr/>
          <p:nvPr userDrawn="1"/>
        </p:nvSpPr>
        <p:spPr>
          <a:xfrm>
            <a:off x="601422" y="1568071"/>
            <a:ext cx="893711" cy="3524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8" name="Rectangle 17"/>
          <p:cNvSpPr/>
          <p:nvPr userDrawn="1"/>
        </p:nvSpPr>
        <p:spPr>
          <a:xfrm>
            <a:off x="1925381" y="1568071"/>
            <a:ext cx="1046419" cy="3524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2" name="Rectangle 21"/>
          <p:cNvSpPr/>
          <p:nvPr userDrawn="1"/>
        </p:nvSpPr>
        <p:spPr>
          <a:xfrm>
            <a:off x="190500" y="6077023"/>
            <a:ext cx="782936" cy="3524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3" name="Rectangle 22"/>
          <p:cNvSpPr/>
          <p:nvPr userDrawn="1"/>
        </p:nvSpPr>
        <p:spPr>
          <a:xfrm>
            <a:off x="1393715" y="6077023"/>
            <a:ext cx="637363" cy="3524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4" name="Rectangle 23"/>
          <p:cNvSpPr/>
          <p:nvPr userDrawn="1"/>
        </p:nvSpPr>
        <p:spPr>
          <a:xfrm>
            <a:off x="2442930" y="6077023"/>
            <a:ext cx="770169" cy="3524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25" name="Rectangle 24"/>
          <p:cNvSpPr/>
          <p:nvPr userDrawn="1"/>
        </p:nvSpPr>
        <p:spPr>
          <a:xfrm>
            <a:off x="593135" y="5632448"/>
            <a:ext cx="893711" cy="3524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921234" y="5632448"/>
            <a:ext cx="2972500" cy="3524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Parallelogram 26"/>
          <p:cNvSpPr/>
          <p:nvPr userDrawn="1"/>
        </p:nvSpPr>
        <p:spPr>
          <a:xfrm rot="5400000" flipV="1">
            <a:off x="4103048" y="5459306"/>
            <a:ext cx="617542" cy="963829"/>
          </a:xfrm>
          <a:prstGeom prst="parallelogram">
            <a:avLst>
              <a:gd name="adj" fmla="val 40674"/>
            </a:avLst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 userDrawn="1"/>
        </p:nvSpPr>
        <p:spPr>
          <a:xfrm>
            <a:off x="3929904" y="5892800"/>
            <a:ext cx="6573781" cy="3524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>
            <a:cxnSpLocks/>
          </p:cNvCxnSpPr>
          <p:nvPr userDrawn="1"/>
        </p:nvCxnSpPr>
        <p:spPr>
          <a:xfrm>
            <a:off x="3997637" y="6327847"/>
            <a:ext cx="6441763" cy="0"/>
          </a:xfrm>
          <a:prstGeom prst="line">
            <a:avLst/>
          </a:prstGeom>
          <a:ln w="101600" cap="sq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 userDrawn="1"/>
        </p:nvGrpSpPr>
        <p:grpSpPr>
          <a:xfrm>
            <a:off x="10160545" y="399332"/>
            <a:ext cx="1365016" cy="1168738"/>
            <a:chOff x="7290208" y="356423"/>
            <a:chExt cx="1332507" cy="1521205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0208" y="356423"/>
              <a:ext cx="1332507" cy="1222078"/>
            </a:xfrm>
            <a:prstGeom prst="rect">
              <a:avLst/>
            </a:prstGeom>
          </p:spPr>
        </p:pic>
        <p:sp>
          <p:nvSpPr>
            <p:cNvPr id="29" name="Star: 5 Points 28"/>
            <p:cNvSpPr/>
            <p:nvPr userDrawn="1"/>
          </p:nvSpPr>
          <p:spPr>
            <a:xfrm>
              <a:off x="7694527" y="1623539"/>
              <a:ext cx="254089" cy="254089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  <p:sp>
          <p:nvSpPr>
            <p:cNvPr id="30" name="Star: 5 Points 29"/>
            <p:cNvSpPr/>
            <p:nvPr userDrawn="1"/>
          </p:nvSpPr>
          <p:spPr>
            <a:xfrm>
              <a:off x="7985039" y="1618349"/>
              <a:ext cx="254089" cy="254089"/>
            </a:xfrm>
            <a:prstGeom prst="star5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/>
            </a:p>
          </p:txBody>
        </p:sp>
      </p:grpSp>
    </p:spTree>
    <p:extLst>
      <p:ext uri="{BB962C8B-B14F-4D97-AF65-F5344CB8AC3E}">
        <p14:creationId xmlns:p14="http://schemas.microsoft.com/office/powerpoint/2010/main" val="27989520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39333" y="431800"/>
            <a:ext cx="1507067" cy="134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0" name="Straight Connector 9"/>
          <p:cNvCxnSpPr/>
          <p:nvPr userDrawn="1"/>
        </p:nvCxnSpPr>
        <p:spPr>
          <a:xfrm>
            <a:off x="1727200" y="6350000"/>
            <a:ext cx="1039706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2192867" y="1143000"/>
            <a:ext cx="7565903" cy="25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>
            <a:off x="529046" y="1143000"/>
            <a:ext cx="895773" cy="25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extBox 7"/>
          <p:cNvSpPr txBox="1"/>
          <p:nvPr userDrawn="1"/>
        </p:nvSpPr>
        <p:spPr>
          <a:xfrm>
            <a:off x="1600201" y="6369050"/>
            <a:ext cx="6045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d-ID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IMPLEMENTASI KEPEMIMPINAN DAN MANAJEMEN</a:t>
            </a:r>
            <a:endParaRPr kumimoji="0" lang="id-ID" altLang="id-ID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669" y="262052"/>
            <a:ext cx="1650007" cy="113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171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/>
          </p:cNvCxnSpPr>
          <p:nvPr userDrawn="1"/>
        </p:nvCxnSpPr>
        <p:spPr>
          <a:xfrm>
            <a:off x="2675467" y="6350000"/>
            <a:ext cx="9448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682173" y="5880100"/>
            <a:ext cx="3692659" cy="469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Parallelogram 14"/>
          <p:cNvSpPr/>
          <p:nvPr userDrawn="1"/>
        </p:nvSpPr>
        <p:spPr>
          <a:xfrm rot="5400000" flipV="1">
            <a:off x="3257986" y="5468105"/>
            <a:ext cx="704850" cy="1528840"/>
          </a:xfrm>
          <a:prstGeom prst="parallelogram">
            <a:avLst>
              <a:gd name="adj" fmla="val 32989"/>
            </a:avLst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 userDrawn="1"/>
        </p:nvSpPr>
        <p:spPr>
          <a:xfrm>
            <a:off x="2845991" y="6115050"/>
            <a:ext cx="6573781" cy="4699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 userDrawn="1"/>
        </p:nvSpPr>
        <p:spPr>
          <a:xfrm>
            <a:off x="3657601" y="6153150"/>
            <a:ext cx="6045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d-ID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IMPLEMENTASI KEPEMIMPINAN DAN MANAJEMEN</a:t>
            </a:r>
            <a:endParaRPr kumimoji="0" lang="id-ID" altLang="id-ID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70702"/>
            <a:ext cx="1465372" cy="100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288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/>
          </p:cNvCxnSpPr>
          <p:nvPr userDrawn="1"/>
        </p:nvCxnSpPr>
        <p:spPr>
          <a:xfrm>
            <a:off x="2675467" y="6350000"/>
            <a:ext cx="9448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682173" y="5880100"/>
            <a:ext cx="3692659" cy="469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Parallelogram 14"/>
          <p:cNvSpPr/>
          <p:nvPr userDrawn="1"/>
        </p:nvSpPr>
        <p:spPr>
          <a:xfrm rot="5400000" flipV="1">
            <a:off x="3257986" y="5468105"/>
            <a:ext cx="704850" cy="1528840"/>
          </a:xfrm>
          <a:prstGeom prst="parallelogram">
            <a:avLst>
              <a:gd name="adj" fmla="val 32989"/>
            </a:avLst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 userDrawn="1"/>
        </p:nvSpPr>
        <p:spPr>
          <a:xfrm>
            <a:off x="2845991" y="6115050"/>
            <a:ext cx="6573781" cy="4699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extBox 7"/>
          <p:cNvSpPr txBox="1"/>
          <p:nvPr userDrawn="1"/>
        </p:nvSpPr>
        <p:spPr>
          <a:xfrm>
            <a:off x="3657601" y="6153150"/>
            <a:ext cx="6045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d-ID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IMPLEMENTASI KEPEMIMPINAN DAN MANAJEMEN</a:t>
            </a:r>
            <a:endParaRPr kumimoji="0" lang="id-ID" altLang="id-ID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040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BF635-2498-C58A-091B-9B3B1E70B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6244BA-D991-AAAA-44A8-4AE36727A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0211F7-4200-36FB-8C81-08B901644F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DB9BC1-A675-85BA-B034-FB9F684755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E163A2-FAA3-3B94-C773-C4AE4738BE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1CC8D2-16B6-337B-3400-0BB7ADA87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1DCF-CC69-443A-B617-71BA71190328}" type="datetimeFigureOut">
              <a:rPr lang="en-ID" smtClean="0"/>
              <a:t>24/04/2024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D5B89E-9B48-DE23-AF12-63B6C84DB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0A8E24-E298-C3B2-7890-C1F16A9F6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A43C-285D-4702-93A5-E45EC295E40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327501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/>
          </p:cNvCxnSpPr>
          <p:nvPr userDrawn="1"/>
        </p:nvCxnSpPr>
        <p:spPr>
          <a:xfrm>
            <a:off x="2675467" y="6350000"/>
            <a:ext cx="9448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2531534" y="6369050"/>
            <a:ext cx="6045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d-ID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IMPLEMENTASI KEPEMIMPINAN DAN MANAJEMEN</a:t>
            </a:r>
            <a:endParaRPr kumimoji="0" lang="id-ID" altLang="id-ID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4661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3407079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 userDrawn="1"/>
        </p:nvSpPr>
        <p:spPr>
          <a:xfrm>
            <a:off x="3407079" y="0"/>
            <a:ext cx="535605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 userDrawn="1"/>
        </p:nvSpPr>
        <p:spPr>
          <a:xfrm>
            <a:off x="3674881" y="0"/>
            <a:ext cx="267803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5063067" y="6377835"/>
            <a:ext cx="7128933" cy="1231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 userDrawn="1"/>
        </p:nvSpPr>
        <p:spPr>
          <a:xfrm>
            <a:off x="4961467" y="6506746"/>
            <a:ext cx="4866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d-ID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IMPLEMENTASI KEPEMIMPINAN DAN MANAJEMEN</a:t>
            </a:r>
            <a:endParaRPr kumimoji="0" lang="id-ID" altLang="id-ID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7906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80265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4407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BA5D-A380-46D2-9312-89812AF7971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5EE7-6694-452D-A6C7-D44DBF9EDF2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9883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BA5D-A380-46D2-9312-89812AF7971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5EE7-6694-452D-A6C7-D44DBF9EDF2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7268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BA5D-A380-46D2-9312-89812AF7971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5EE7-6694-452D-A6C7-D44DBF9EDF2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6427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BA5D-A380-46D2-9312-89812AF7971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5EE7-6694-452D-A6C7-D44DBF9EDF2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2202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BA5D-A380-46D2-9312-89812AF7971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5EE7-6694-452D-A6C7-D44DBF9EDF2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7212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BA5D-A380-46D2-9312-89812AF7971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5EE7-6694-452D-A6C7-D44DBF9EDF2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895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2856E-2C5D-9547-BC3B-301B437DE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C18F46-7A49-2778-9921-0264E0C52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1DCF-CC69-443A-B617-71BA71190328}" type="datetimeFigureOut">
              <a:rPr lang="en-ID" smtClean="0"/>
              <a:t>24/04/2024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E7B46F-DFDE-A52B-6878-580EA75F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E4A01E-EEA7-25BE-362C-99660403C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A43C-285D-4702-93A5-E45EC295E40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161499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BA5D-A380-46D2-9312-89812AF7971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5EE7-6694-452D-A6C7-D44DBF9EDF2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4815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BA5D-A380-46D2-9312-89812AF7971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5EE7-6694-452D-A6C7-D44DBF9EDF2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9551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BA5D-A380-46D2-9312-89812AF7971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5EE7-6694-452D-A6C7-D44DBF9EDF2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4783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BA5D-A380-46D2-9312-89812AF7971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5EE7-6694-452D-A6C7-D44DBF9EDF2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4925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8BA5D-A380-46D2-9312-89812AF7971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5EE7-6694-452D-A6C7-D44DBF9EDF2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330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89FE5-4C58-39F0-E6EC-BA952C3E4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1DCF-CC69-443A-B617-71BA71190328}" type="datetimeFigureOut">
              <a:rPr lang="en-ID" smtClean="0"/>
              <a:t>24/04/2024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402845-541D-E960-0F13-FA01403F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0F4D66-0FE4-4871-A57D-053FC6CF1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A43C-285D-4702-93A5-E45EC295E40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61055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6F1D2-F99A-A49B-ECA1-EB8A5B08C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CC3CA-414B-AD98-C92C-67298B05D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8F8C95-1A28-2E3C-C773-44A4AE41C2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C2FC71-3CA6-36AF-5B6A-C89DEA17C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1DCF-CC69-443A-B617-71BA71190328}" type="datetimeFigureOut">
              <a:rPr lang="en-ID" smtClean="0"/>
              <a:t>24/04/2024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F6B53-F38C-183B-02C2-3A2C46863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34693-398A-24FD-A51D-566258ADD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A43C-285D-4702-93A5-E45EC295E40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71142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2B7AF-8D00-8D4D-9617-7445B0B07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2D4615-4EF8-4DAC-4E30-300FF72515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F04125-23D3-6439-F7EB-29E26C76E3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58DE01-8D2D-D9A2-CF5E-21AD72739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1DCF-CC69-443A-B617-71BA71190328}" type="datetimeFigureOut">
              <a:rPr lang="en-ID" smtClean="0"/>
              <a:t>24/04/2024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61E488-A7E6-0A87-8C7C-66D95E110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0C71B6-1DF3-1513-91BB-FFBD41A3E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A43C-285D-4702-93A5-E45EC295E40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33850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3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40001F-DAF3-F7B4-D9AC-7559C9629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81C26-20DF-85F7-2034-518180A15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72C91-0D3F-9729-728B-4BC8766B3F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B1DCF-CC69-443A-B617-71BA71190328}" type="datetimeFigureOut">
              <a:rPr lang="en-ID" smtClean="0"/>
              <a:t>24/04/2024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BA7EF-51CF-B539-581C-F3455FBE35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3B9BA-E810-741D-7988-F7D902883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FA43C-285D-4702-93A5-E45EC295E40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3987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3">
                <a:lumMod val="50000"/>
              </a:schemeClr>
            </a:gs>
            <a:gs pos="74000">
              <a:schemeClr val="accent3">
                <a:lumMod val="60000"/>
                <a:lumOff val="40000"/>
              </a:schemeClr>
            </a:gs>
            <a:gs pos="83000">
              <a:schemeClr val="accent3"/>
            </a:gs>
            <a:gs pos="100000">
              <a:schemeClr val="accent3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8399243" y="1676400"/>
            <a:ext cx="37592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7586443" y="-457200"/>
            <a:ext cx="21336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205317" y="2667000"/>
            <a:ext cx="5588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1119717" y="2895600"/>
            <a:ext cx="31496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364453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74000">
              <a:schemeClr val="accent3">
                <a:lumMod val="60000"/>
                <a:lumOff val="40000"/>
              </a:schemeClr>
            </a:gs>
            <a:gs pos="83000">
              <a:schemeClr val="accent3">
                <a:lumMod val="20000"/>
                <a:lumOff val="80000"/>
              </a:schemeClr>
            </a:gs>
            <a:gs pos="100000">
              <a:schemeClr val="accent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86;p1"/>
          <p:cNvPicPr preferRelativeResize="0"/>
          <p:nvPr userDrawn="1"/>
        </p:nvPicPr>
        <p:blipFill rotWithShape="1">
          <a:blip r:embed="rId15">
            <a:alphaModFix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GlowEdges/>
                    </a14:imgEffect>
                  </a14:imgLayer>
                </a14:imgProps>
              </a:ext>
            </a:extLst>
          </a:blip>
          <a:srcRect l="80787" b="87072"/>
          <a:stretch/>
        </p:blipFill>
        <p:spPr>
          <a:xfrm>
            <a:off x="8686800" y="0"/>
            <a:ext cx="3783445" cy="116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0441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KWARNAS\7.jp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33"/>
            <a:ext cx="12192000" cy="68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oogle Shape;86;p1"/>
          <p:cNvPicPr preferRelativeResize="0"/>
          <p:nvPr userDrawn="1"/>
        </p:nvPicPr>
        <p:blipFill rotWithShape="1">
          <a:blip r:embed="rId16">
            <a:alphaModFix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GlowEdges/>
                    </a14:imgEffect>
                  </a14:imgLayer>
                </a14:imgProps>
              </a:ext>
            </a:extLst>
          </a:blip>
          <a:srcRect l="80787"/>
          <a:stretch/>
        </p:blipFill>
        <p:spPr>
          <a:xfrm>
            <a:off x="9804401" y="88900"/>
            <a:ext cx="2322943" cy="668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8798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8399243" y="1676400"/>
            <a:ext cx="37592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7586443" y="-457200"/>
            <a:ext cx="21336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205317" y="2667000"/>
            <a:ext cx="5588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1119717" y="2895600"/>
            <a:ext cx="31496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972709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8BA5D-A380-46D2-9312-89812AF7971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4/24/2024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25EE7-6694-452D-A6C7-D44DBF9EDF2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8174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jpeg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gif"/><Relationship Id="rId5" Type="http://schemas.openxmlformats.org/officeDocument/2006/relationships/image" Target="../media/image16.gif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24.gif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11" Type="http://schemas.openxmlformats.org/officeDocument/2006/relationships/image" Target="../media/image37.jpe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microsoft.com/office/2007/relationships/hdphoto" Target="../media/hdphoto3.wdp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4.xml"/><Relationship Id="rId5" Type="http://schemas.microsoft.com/office/2007/relationships/hdphoto" Target="../media/hdphoto4.wdp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4.xml"/><Relationship Id="rId4" Type="http://schemas.microsoft.com/office/2007/relationships/hdphoto" Target="../media/hdphoto4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A26B914-65DC-C2BF-1CE4-F1CD5FDD7E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5000"/>
            </a:schemeClr>
          </a:solidFill>
          <a:ln w="3048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60" name="Text Box 2">
            <a:extLst>
              <a:ext uri="{FF2B5EF4-FFF2-40B4-BE49-F238E27FC236}">
                <a16:creationId xmlns:a16="http://schemas.microsoft.com/office/drawing/2014/main" id="{78028A61-5AF1-CC7C-9716-CADECA09F2C1}"/>
              </a:ext>
            </a:extLst>
          </p:cNvPr>
          <p:cNvSpPr txBox="1"/>
          <p:nvPr/>
        </p:nvSpPr>
        <p:spPr>
          <a:xfrm>
            <a:off x="10406586" y="1722251"/>
            <a:ext cx="1695348" cy="4893064"/>
          </a:xfrm>
          <a:prstGeom prst="rect">
            <a:avLst/>
          </a:prstGeom>
          <a:solidFill>
            <a:srgbClr val="C00000"/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8913" lvl="0" indent="-188913">
              <a:lnSpc>
                <a:spcPct val="107000"/>
              </a:lnSpc>
              <a:buFont typeface="+mj-lt"/>
              <a:buAutoNum type="arabicPeriod"/>
            </a:pPr>
            <a:endParaRPr lang="en-US" sz="1100" kern="100">
              <a:solidFill>
                <a:schemeClr val="bg1"/>
              </a:solidFill>
              <a:effectLst/>
              <a:latin typeface="Franklin Gothic Demi" panose="020B07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8913" lvl="0" indent="-188913">
              <a:lnSpc>
                <a:spcPct val="107000"/>
              </a:lnSpc>
              <a:buFont typeface="+mj-lt"/>
              <a:buAutoNum type="arabicPeriod"/>
            </a:pPr>
            <a:endParaRPr lang="en-US" sz="1100" kern="100">
              <a:solidFill>
                <a:schemeClr val="bg1"/>
              </a:solidFill>
              <a:latin typeface="Franklin Gothic Demi" panose="020B07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8913" lvl="0" indent="-188913">
              <a:lnSpc>
                <a:spcPct val="107000"/>
              </a:lnSpc>
              <a:buFont typeface="+mj-lt"/>
              <a:buAutoNum type="arabicPeriod"/>
            </a:pPr>
            <a:r>
              <a:rPr lang="en-US" sz="1100" kern="100">
                <a:solidFill>
                  <a:schemeClr val="bg1"/>
                </a:solidFill>
                <a:effectLst/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 GERAKAN PRAMUKA SBG LEMBAGA PENDIDIKAN NON FORMAL DI INDONESIA MJD KUAT</a:t>
            </a:r>
            <a:endParaRPr lang="en-US" sz="1100" kern="100">
              <a:solidFill>
                <a:schemeClr val="bg1"/>
              </a:solidFill>
              <a:latin typeface="Franklin Gothic Demi" panose="020B07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8913" indent="-188913">
              <a:lnSpc>
                <a:spcPct val="107000"/>
              </a:lnSpc>
              <a:buFont typeface="+mj-lt"/>
              <a:buAutoNum type="arabicPeriod"/>
            </a:pPr>
            <a:r>
              <a:rPr lang="en-US" sz="1100" kern="100">
                <a:solidFill>
                  <a:schemeClr val="bg1"/>
                </a:solidFill>
                <a:effectLst/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SDM YG MEMILIKI KAPASITAS, PROFESIONAL, MODERN &amp; T’SEBAR SLRH WIL INDONESIA</a:t>
            </a:r>
          </a:p>
          <a:p>
            <a:pPr marL="188913" indent="-188913">
              <a:lnSpc>
                <a:spcPct val="107000"/>
              </a:lnSpc>
              <a:buFont typeface="+mj-lt"/>
              <a:buAutoNum type="arabicPeriod"/>
            </a:pPr>
            <a:r>
              <a:rPr lang="en-US" sz="1100" kern="100">
                <a:solidFill>
                  <a:schemeClr val="bg1"/>
                </a:solidFill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SARPRAS YG MEMADAI</a:t>
            </a:r>
          </a:p>
          <a:p>
            <a:pPr marL="188913" indent="-188913">
              <a:lnSpc>
                <a:spcPct val="107000"/>
              </a:lnSpc>
              <a:buFont typeface="+mj-lt"/>
              <a:buAutoNum type="arabicPeriod"/>
            </a:pPr>
            <a:r>
              <a:rPr lang="en-US" sz="1100" kern="100">
                <a:solidFill>
                  <a:schemeClr val="bg1"/>
                </a:solidFill>
                <a:effectLst/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BRANDING YG EFEKTIF</a:t>
            </a:r>
          </a:p>
          <a:p>
            <a:pPr marL="188913" indent="-188913">
              <a:lnSpc>
                <a:spcPct val="107000"/>
              </a:lnSpc>
              <a:buFont typeface="+mj-lt"/>
              <a:buAutoNum type="arabicPeriod"/>
            </a:pPr>
            <a:r>
              <a:rPr lang="en-US" sz="1100" kern="100">
                <a:solidFill>
                  <a:schemeClr val="bg1"/>
                </a:solidFill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ASET UNIT USAHA T’KELOLA SCR EFEKTIF &amp; EFISIEN</a:t>
            </a:r>
          </a:p>
          <a:p>
            <a:pPr marL="188913" indent="-188913">
              <a:lnSpc>
                <a:spcPct val="107000"/>
              </a:lnSpc>
              <a:buFont typeface="+mj-lt"/>
              <a:buAutoNum type="arabicPeriod"/>
            </a:pPr>
            <a:r>
              <a:rPr lang="en-US" sz="1100" kern="100">
                <a:solidFill>
                  <a:schemeClr val="bg1"/>
                </a:solidFill>
                <a:effectLst/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KURIK</a:t>
            </a:r>
            <a:r>
              <a:rPr lang="en-US" sz="1100" kern="100">
                <a:solidFill>
                  <a:schemeClr val="bg1"/>
                </a:solidFill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ULUM SUAI DGN P’KEMBANGAN JAMAN</a:t>
            </a:r>
          </a:p>
          <a:p>
            <a:pPr marL="188913" indent="-188913">
              <a:lnSpc>
                <a:spcPct val="107000"/>
              </a:lnSpc>
              <a:buFont typeface="+mj-lt"/>
              <a:buAutoNum type="arabicPeriod"/>
            </a:pPr>
            <a:r>
              <a:rPr lang="en-US" sz="1100" kern="100">
                <a:solidFill>
                  <a:schemeClr val="bg1"/>
                </a:solidFill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DUK ANGGARAN YG MAKSIMAL DARI PEMERINTAH</a:t>
            </a:r>
            <a:endParaRPr lang="en-US" sz="1100" kern="100">
              <a:solidFill>
                <a:schemeClr val="bg1"/>
              </a:solidFill>
              <a:effectLst/>
              <a:latin typeface="Franklin Gothic Demi" panose="020B07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8913" lvl="0" indent="-188913">
              <a:lnSpc>
                <a:spcPct val="107000"/>
              </a:lnSpc>
              <a:buFont typeface="+mj-lt"/>
              <a:buAutoNum type="arabicPeriod"/>
            </a:pPr>
            <a:endParaRPr lang="en-ID" sz="1100" kern="100">
              <a:solidFill>
                <a:schemeClr val="bg1"/>
              </a:solidFill>
              <a:effectLst/>
              <a:latin typeface="Franklin Gothic Demi" panose="020B07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>
              <a:lnSpc>
                <a:spcPct val="107000"/>
              </a:lnSpc>
              <a:spcAft>
                <a:spcPts val="800"/>
              </a:spcAft>
            </a:pPr>
            <a:r>
              <a:rPr lang="en-US" sz="1100" kern="100">
                <a:solidFill>
                  <a:schemeClr val="bg1"/>
                </a:solidFill>
                <a:effectLst/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D" sz="1100" kern="100">
              <a:solidFill>
                <a:schemeClr val="bg1"/>
              </a:solidFill>
              <a:effectLst/>
              <a:latin typeface="Franklin Gothic Demi" panose="020B07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1C64190-6275-EAD5-1E9F-040A8CBBAE10}"/>
              </a:ext>
            </a:extLst>
          </p:cNvPr>
          <p:cNvSpPr/>
          <p:nvPr/>
        </p:nvSpPr>
        <p:spPr>
          <a:xfrm rot="16200000">
            <a:off x="847180" y="2133041"/>
            <a:ext cx="526600" cy="1290900"/>
          </a:xfrm>
          <a:prstGeom prst="rightArrow">
            <a:avLst>
              <a:gd name="adj1" fmla="val 50000"/>
              <a:gd name="adj2" fmla="val 71667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E783BA24-E7A3-AE46-80E5-3E610FC5017F}"/>
              </a:ext>
            </a:extLst>
          </p:cNvPr>
          <p:cNvSpPr txBox="1"/>
          <p:nvPr/>
        </p:nvSpPr>
        <p:spPr>
          <a:xfrm>
            <a:off x="170670" y="821761"/>
            <a:ext cx="1879618" cy="168198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63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8913" lvl="0" indent="-188913">
              <a:lnSpc>
                <a:spcPct val="107000"/>
              </a:lnSpc>
              <a:buFont typeface="+mj-lt"/>
              <a:buAutoNum type="arabicPeriod"/>
            </a:pPr>
            <a:r>
              <a:rPr lang="en-US" sz="1100" kern="100">
                <a:solidFill>
                  <a:schemeClr val="bg1"/>
                </a:solidFill>
                <a:effectLst/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REGULASI UU NO. 12 TH 2010 KRG RELEVAN</a:t>
            </a:r>
          </a:p>
          <a:p>
            <a:pPr marL="188913" lvl="0" indent="-188913">
              <a:lnSpc>
                <a:spcPct val="107000"/>
              </a:lnSpc>
              <a:buFont typeface="+mj-lt"/>
              <a:buAutoNum type="arabicPeriod"/>
            </a:pPr>
            <a:r>
              <a:rPr lang="en-US" sz="1100" kern="100">
                <a:solidFill>
                  <a:schemeClr val="bg1"/>
                </a:solidFill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SDM TERBATAS BAIK SCR KUALITAS MAUPUN KUANTITAS</a:t>
            </a:r>
          </a:p>
          <a:p>
            <a:pPr marL="188913" lvl="0" indent="-188913">
              <a:lnSpc>
                <a:spcPct val="107000"/>
              </a:lnSpc>
              <a:buFont typeface="+mj-lt"/>
              <a:buAutoNum type="arabicPeriod"/>
            </a:pPr>
            <a:r>
              <a:rPr lang="en-US" sz="1100" kern="100">
                <a:solidFill>
                  <a:schemeClr val="bg1"/>
                </a:solidFill>
                <a:effectLst/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SARPRAS (-)</a:t>
            </a:r>
          </a:p>
          <a:p>
            <a:pPr marL="188913" lvl="0" indent="-188913">
              <a:lnSpc>
                <a:spcPct val="107000"/>
              </a:lnSpc>
              <a:buFont typeface="+mj-lt"/>
              <a:buAutoNum type="arabicPeriod"/>
            </a:pPr>
            <a:r>
              <a:rPr lang="en-US" sz="1100" kern="100">
                <a:solidFill>
                  <a:schemeClr val="bg1"/>
                </a:solidFill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ANGGARAN (-)</a:t>
            </a:r>
          </a:p>
          <a:p>
            <a:pPr marL="188913" indent="-188913">
              <a:lnSpc>
                <a:spcPct val="107000"/>
              </a:lnSpc>
              <a:buFont typeface="+mj-lt"/>
              <a:buAutoNum type="arabicPeriod"/>
            </a:pPr>
            <a:r>
              <a:rPr lang="en-US" sz="1100" kern="100">
                <a:solidFill>
                  <a:schemeClr val="bg1"/>
                </a:solidFill>
                <a:effectLst/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KURANGNYA </a:t>
            </a:r>
            <a:r>
              <a:rPr lang="en-US" sz="1100" i="1" kern="100">
                <a:solidFill>
                  <a:schemeClr val="bg1"/>
                </a:solidFill>
                <a:effectLst/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REBRANDING</a:t>
            </a:r>
          </a:p>
          <a:p>
            <a:pPr marL="188913" lvl="0" indent="-188913">
              <a:lnSpc>
                <a:spcPct val="107000"/>
              </a:lnSpc>
              <a:buFont typeface="+mj-lt"/>
              <a:buAutoNum type="arabicPeriod"/>
            </a:pPr>
            <a:endParaRPr lang="en-ID" sz="1100" kern="100">
              <a:solidFill>
                <a:schemeClr val="bg1"/>
              </a:solidFill>
              <a:effectLst/>
              <a:latin typeface="Franklin Gothic Demi" panose="020B07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>
              <a:lnSpc>
                <a:spcPct val="107000"/>
              </a:lnSpc>
              <a:spcAft>
                <a:spcPts val="800"/>
              </a:spcAft>
            </a:pPr>
            <a:r>
              <a:rPr lang="en-US" sz="1100" kern="100">
                <a:solidFill>
                  <a:schemeClr val="bg1"/>
                </a:solidFill>
                <a:effectLst/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D" sz="1100" kern="100">
              <a:solidFill>
                <a:schemeClr val="bg1"/>
              </a:solidFill>
              <a:effectLst/>
              <a:latin typeface="Franklin Gothic Demi" panose="020B07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 Box 2">
            <a:extLst>
              <a:ext uri="{FF2B5EF4-FFF2-40B4-BE49-F238E27FC236}">
                <a16:creationId xmlns:a16="http://schemas.microsoft.com/office/drawing/2014/main" id="{F51CE83C-F0A7-5C40-0679-F1F475930AE2}"/>
              </a:ext>
            </a:extLst>
          </p:cNvPr>
          <p:cNvSpPr txBox="1"/>
          <p:nvPr/>
        </p:nvSpPr>
        <p:spPr>
          <a:xfrm>
            <a:off x="170671" y="5010634"/>
            <a:ext cx="1879616" cy="1738031"/>
          </a:xfrm>
          <a:prstGeom prst="rect">
            <a:avLst/>
          </a:prstGeom>
          <a:solidFill>
            <a:schemeClr val="accent2">
              <a:lumMod val="50000"/>
            </a:schemeClr>
          </a:solidFill>
          <a:ln w="63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3038" lvl="0" indent="-173038">
              <a:lnSpc>
                <a:spcPct val="107000"/>
              </a:lnSpc>
              <a:buFont typeface="+mj-lt"/>
              <a:buAutoNum type="arabicPeriod" startAt="6"/>
            </a:pPr>
            <a:r>
              <a:rPr lang="en-US" sz="1100" kern="100">
                <a:solidFill>
                  <a:schemeClr val="bg1"/>
                </a:solidFill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PENGELOLAAN UNIT USAHA YG BLM EFEKTIF &amp; EFISIEN</a:t>
            </a:r>
          </a:p>
          <a:p>
            <a:pPr marL="173038" lvl="0" indent="-173038">
              <a:lnSpc>
                <a:spcPct val="107000"/>
              </a:lnSpc>
              <a:buFont typeface="+mj-lt"/>
              <a:buAutoNum type="arabicPeriod" startAt="6"/>
            </a:pPr>
            <a:r>
              <a:rPr lang="en-US" sz="1100" kern="100">
                <a:solidFill>
                  <a:schemeClr val="bg1"/>
                </a:solidFill>
                <a:effectLst/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KURIK</a:t>
            </a:r>
            <a:r>
              <a:rPr lang="en-US" sz="1100" kern="100">
                <a:solidFill>
                  <a:schemeClr val="bg1"/>
                </a:solidFill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ULUM BLM MENYESUAIKAN PERKEMBANGAN </a:t>
            </a:r>
          </a:p>
          <a:p>
            <a:pPr marL="173038" lvl="0" indent="-173038">
              <a:lnSpc>
                <a:spcPct val="107000"/>
              </a:lnSpc>
              <a:buFont typeface="+mj-lt"/>
              <a:buAutoNum type="arabicPeriod" startAt="6"/>
            </a:pPr>
            <a:r>
              <a:rPr lang="en-US" sz="1100" kern="100">
                <a:solidFill>
                  <a:schemeClr val="bg1"/>
                </a:solidFill>
                <a:effectLst/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 TATA KEL</a:t>
            </a:r>
            <a:r>
              <a:rPr lang="en-US" sz="1100" kern="100">
                <a:solidFill>
                  <a:schemeClr val="bg1"/>
                </a:solidFill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OLA KANTOR MSH KURANG</a:t>
            </a:r>
            <a:endParaRPr lang="en-ID" sz="1100" kern="100">
              <a:solidFill>
                <a:schemeClr val="bg1"/>
              </a:solidFill>
              <a:effectLst/>
              <a:latin typeface="Franklin Gothic Demi" panose="020B07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>
              <a:lnSpc>
                <a:spcPct val="107000"/>
              </a:lnSpc>
              <a:spcAft>
                <a:spcPts val="800"/>
              </a:spcAft>
            </a:pPr>
            <a:r>
              <a:rPr lang="en-US" sz="1100" kern="100">
                <a:solidFill>
                  <a:schemeClr val="bg1"/>
                </a:solidFill>
                <a:effectLst/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D" sz="1100" kern="100">
              <a:solidFill>
                <a:schemeClr val="bg1"/>
              </a:solidFill>
              <a:effectLst/>
              <a:latin typeface="Franklin Gothic Demi" panose="020B07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111B4501-0221-F03B-201B-001C38715273}"/>
              </a:ext>
            </a:extLst>
          </p:cNvPr>
          <p:cNvSpPr/>
          <p:nvPr/>
        </p:nvSpPr>
        <p:spPr>
          <a:xfrm rot="5400000" flipV="1">
            <a:off x="847179" y="4090441"/>
            <a:ext cx="526600" cy="1290900"/>
          </a:xfrm>
          <a:prstGeom prst="rightArrow">
            <a:avLst>
              <a:gd name="adj1" fmla="val 50000"/>
              <a:gd name="adj2" fmla="val 71667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7173FB4-36EC-91C6-4E97-BAB4772455BE}"/>
              </a:ext>
            </a:extLst>
          </p:cNvPr>
          <p:cNvGrpSpPr/>
          <p:nvPr/>
        </p:nvGrpSpPr>
        <p:grpSpPr>
          <a:xfrm>
            <a:off x="2890636" y="842"/>
            <a:ext cx="6410729" cy="1085833"/>
            <a:chOff x="2910526" y="79672"/>
            <a:chExt cx="6410729" cy="1085833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3218268-78FC-7165-4E2E-D0927296000F}"/>
                </a:ext>
              </a:extLst>
            </p:cNvPr>
            <p:cNvSpPr/>
            <p:nvPr/>
          </p:nvSpPr>
          <p:spPr>
            <a:xfrm>
              <a:off x="2910526" y="396064"/>
              <a:ext cx="6410729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0" cap="none" spc="0">
                  <a:ln w="0"/>
                  <a:gradFill flip="none" rotWithShape="1">
                    <a:gsLst>
                      <a:gs pos="0">
                        <a:schemeClr val="bg1"/>
                      </a:gs>
                      <a:gs pos="42000">
                        <a:schemeClr val="bg1"/>
                      </a:gs>
                      <a:gs pos="61000">
                        <a:srgbClr val="FF0000"/>
                      </a:gs>
                      <a:gs pos="100000">
                        <a:srgbClr val="FF0000"/>
                      </a:gs>
                    </a:gsLst>
                    <a:lin ang="16200000" scaled="1"/>
                    <a:tileRect/>
                  </a:gra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ernard MT Condensed" panose="02050806060905020404" pitchFamily="18" charset="0"/>
                </a:rPr>
                <a:t>MENUJU INDONESIA EMAS 2045</a:t>
              </a:r>
              <a:endParaRPr lang="en-ID" sz="4400" b="0" cap="none" spc="0">
                <a:ln w="0"/>
                <a:gradFill flip="none" rotWithShape="1">
                  <a:gsLst>
                    <a:gs pos="0">
                      <a:schemeClr val="bg1"/>
                    </a:gs>
                    <a:gs pos="42000">
                      <a:schemeClr val="bg1"/>
                    </a:gs>
                    <a:gs pos="61000">
                      <a:srgbClr val="FF0000"/>
                    </a:gs>
                    <a:gs pos="100000">
                      <a:srgbClr val="FF0000"/>
                    </a:gs>
                  </a:gsLst>
                  <a:lin ang="16200000" scaled="1"/>
                  <a:tileRect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1FCB948-91CE-93DC-8A5C-9A7F75F3C57D}"/>
                </a:ext>
              </a:extLst>
            </p:cNvPr>
            <p:cNvSpPr/>
            <p:nvPr/>
          </p:nvSpPr>
          <p:spPr>
            <a:xfrm>
              <a:off x="3596835" y="79672"/>
              <a:ext cx="5038110" cy="49244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600" b="0" cap="none" spc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Bernard MT Condensed" panose="02050806060905020404" pitchFamily="18" charset="0"/>
                </a:rPr>
                <a:t>UPAYA MEMBANGUN GERAKAN PRAMUKA</a:t>
              </a:r>
              <a:endParaRPr lang="en-ID" sz="2600" b="0" cap="none" spc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029" name="Group 1028">
            <a:extLst>
              <a:ext uri="{FF2B5EF4-FFF2-40B4-BE49-F238E27FC236}">
                <a16:creationId xmlns:a16="http://schemas.microsoft.com/office/drawing/2014/main" id="{448B09A0-C731-3EA6-BC6A-F8415C935530}"/>
              </a:ext>
            </a:extLst>
          </p:cNvPr>
          <p:cNvGrpSpPr/>
          <p:nvPr/>
        </p:nvGrpSpPr>
        <p:grpSpPr>
          <a:xfrm>
            <a:off x="2284334" y="4971354"/>
            <a:ext cx="6410729" cy="2239005"/>
            <a:chOff x="2675504" y="5011876"/>
            <a:chExt cx="7032983" cy="2500967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9F20571B-D405-CE82-B18F-44A1F5DF97FC}"/>
                </a:ext>
              </a:extLst>
            </p:cNvPr>
            <p:cNvGrpSpPr/>
            <p:nvPr/>
          </p:nvGrpSpPr>
          <p:grpSpPr>
            <a:xfrm>
              <a:off x="6191992" y="5301580"/>
              <a:ext cx="3516486" cy="1657264"/>
              <a:chOff x="8465298" y="3925612"/>
              <a:chExt cx="3516486" cy="1657264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D9D274A6-343C-86C8-616A-6C9C649CA809}"/>
                  </a:ext>
                </a:extLst>
              </p:cNvPr>
              <p:cNvGrpSpPr/>
              <p:nvPr/>
            </p:nvGrpSpPr>
            <p:grpSpPr>
              <a:xfrm>
                <a:off x="8465298" y="3925612"/>
                <a:ext cx="3516486" cy="1657264"/>
                <a:chOff x="8465298" y="3925612"/>
                <a:chExt cx="3516486" cy="1657264"/>
              </a:xfrm>
            </p:grpSpPr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BB0EBEA3-6691-08BF-B6A1-671ADDEA42F7}"/>
                    </a:ext>
                  </a:extLst>
                </p:cNvPr>
                <p:cNvSpPr/>
                <p:nvPr/>
              </p:nvSpPr>
              <p:spPr>
                <a:xfrm>
                  <a:off x="8465298" y="3925612"/>
                  <a:ext cx="3516474" cy="411713"/>
                </a:xfrm>
                <a:prstGeom prst="rect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>
                      <a:solidFill>
                        <a:srgbClr val="FFFF00"/>
                      </a:solidFill>
                      <a:latin typeface="Tw Cen MT Condensed Extra Bold" panose="020B0803020202020204" pitchFamily="34" charset="0"/>
                      <a:cs typeface="Myanmar Text" panose="020B0502040204020203" pitchFamily="34" charset="0"/>
                    </a:rPr>
                    <a:t>EKSTERNAL</a:t>
                  </a:r>
                  <a:endParaRPr lang="en-ID" sz="1600">
                    <a:solidFill>
                      <a:srgbClr val="FFFF00"/>
                    </a:solidFill>
                    <a:latin typeface="Tw Cen MT Condensed Extra Bold" panose="020B0803020202020204" pitchFamily="34" charset="0"/>
                    <a:cs typeface="Myanmar Text" panose="020B0502040204020203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D9D5C5D6-AFEC-F24D-4D1A-87596C3ACFBA}"/>
                    </a:ext>
                  </a:extLst>
                </p:cNvPr>
                <p:cNvSpPr txBox="1"/>
                <p:nvPr/>
              </p:nvSpPr>
              <p:spPr>
                <a:xfrm>
                  <a:off x="8465318" y="4351770"/>
                  <a:ext cx="1758241" cy="123110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en-US" sz="1400" kern="1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w Cen MT Condensed Extra Bold" panose="020B0803020202020204" pitchFamily="34" charset="0"/>
                      <a:ea typeface="Calibri" panose="020F0502020204030204" pitchFamily="34" charset="0"/>
                      <a:cs typeface="Myanmar Text" panose="020B0502040204020203" pitchFamily="34" charset="0"/>
                    </a:rPr>
                    <a:t>PELUANG</a:t>
                  </a:r>
                  <a:endParaRPr lang="en-US" sz="1200" kern="1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 Condensed Extra Bold" panose="020B0803020202020204" pitchFamily="34" charset="0"/>
                    <a:ea typeface="Calibri" panose="020F0502020204030204" pitchFamily="34" charset="0"/>
                    <a:cs typeface="Myanmar Text" panose="020B0502040204020203" pitchFamily="34" charset="0"/>
                  </a:endParaRPr>
                </a:p>
                <a:p>
                  <a:pPr marL="268288" lvl="0" indent="-268288">
                    <a:buFont typeface="+mj-lt"/>
                    <a:buAutoNum type="arabicPeriod"/>
                  </a:pPr>
                  <a:r>
                    <a:rPr lang="sv-SE" sz="1200" kern="1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w Cen MT Condensed Extra Bold" panose="020B0803020202020204" pitchFamily="34" charset="0"/>
                      <a:ea typeface="Calibri" panose="020F0502020204030204" pitchFamily="34" charset="0"/>
                      <a:cs typeface="Myanmar Text" panose="020B0502040204020203" pitchFamily="34" charset="0"/>
                    </a:rPr>
                    <a:t>Dukungan Pemerintah</a:t>
                  </a:r>
                </a:p>
                <a:p>
                  <a:pPr marL="268288" lvl="0" indent="-268288">
                    <a:buFont typeface="+mj-lt"/>
                    <a:buAutoNum type="arabicPeriod"/>
                  </a:pPr>
                  <a:r>
                    <a:rPr lang="sv-SE" sz="1200" kern="1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w Cen MT Condensed Extra Bold" panose="020B0803020202020204" pitchFamily="34" charset="0"/>
                      <a:ea typeface="Calibri" panose="020F0502020204030204" pitchFamily="34" charset="0"/>
                      <a:cs typeface="Myanmar Text" panose="020B0502040204020203" pitchFamily="34" charset="0"/>
                    </a:rPr>
                    <a:t>Dukungan Masyarakat</a:t>
                  </a:r>
                </a:p>
                <a:p>
                  <a:pPr marL="268288" lvl="0" indent="-268288">
                    <a:buFont typeface="+mj-lt"/>
                    <a:buAutoNum type="arabicPeriod"/>
                  </a:pPr>
                  <a:endParaRPr lang="en-ID" sz="1200" kern="1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 Condensed Extra Bold" panose="020B0803020202020204" pitchFamily="34" charset="0"/>
                    <a:ea typeface="Calibri" panose="020F0502020204030204" pitchFamily="34" charset="0"/>
                    <a:cs typeface="Myanmar Text" panose="020B0502040204020203" pitchFamily="34" charset="0"/>
                  </a:endParaRP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24AFA8C9-33A9-9710-4E69-5F001C353E97}"/>
                    </a:ext>
                  </a:extLst>
                </p:cNvPr>
                <p:cNvSpPr txBox="1"/>
                <p:nvPr/>
              </p:nvSpPr>
              <p:spPr>
                <a:xfrm>
                  <a:off x="10223543" y="4351770"/>
                  <a:ext cx="1758241" cy="104644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en-US" sz="1400" kern="1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w Cen MT Condensed Extra Bold" panose="020B0803020202020204" pitchFamily="34" charset="0"/>
                      <a:ea typeface="Calibri" panose="020F0502020204030204" pitchFamily="34" charset="0"/>
                      <a:cs typeface="Myanmar Text" panose="020B0502040204020203" pitchFamily="34" charset="0"/>
                    </a:rPr>
                    <a:t>KENDALA</a:t>
                  </a:r>
                  <a:endParaRPr lang="en-US" sz="1200" kern="1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 Condensed Extra Bold" panose="020B0803020202020204" pitchFamily="34" charset="0"/>
                    <a:ea typeface="Calibri" panose="020F0502020204030204" pitchFamily="34" charset="0"/>
                    <a:cs typeface="Myanmar Text" panose="020B0502040204020203" pitchFamily="34" charset="0"/>
                  </a:endParaRPr>
                </a:p>
                <a:p>
                  <a:pPr marL="268288" lvl="0" indent="-268288">
                    <a:buFont typeface="+mj-lt"/>
                    <a:buAutoNum type="arabicPeriod"/>
                  </a:pPr>
                  <a:r>
                    <a:rPr lang="en-US" sz="1200" kern="100" dirty="0" err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w Cen MT Condensed Extra Bold" panose="020B0803020202020204" pitchFamily="34" charset="0"/>
                      <a:ea typeface="Calibri" panose="020F0502020204030204" pitchFamily="34" charset="0"/>
                      <a:cs typeface="Myanmar Text" panose="020B0502040204020203" pitchFamily="34" charset="0"/>
                    </a:rPr>
                    <a:t>Regulasi</a:t>
                  </a:r>
                  <a:r>
                    <a:rPr lang="en-US" sz="1200" kern="1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w Cen MT Condensed Extra Bold" panose="020B0803020202020204" pitchFamily="34" charset="0"/>
                      <a:ea typeface="Calibri" panose="020F0502020204030204" pitchFamily="34" charset="0"/>
                      <a:cs typeface="Myanmar Text" panose="020B0502040204020203" pitchFamily="34" charset="0"/>
                    </a:rPr>
                    <a:t> </a:t>
                  </a:r>
                  <a:r>
                    <a:rPr lang="en-US" sz="1200" kern="100" dirty="0" err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w Cen MT Condensed Extra Bold" panose="020B0803020202020204" pitchFamily="34" charset="0"/>
                      <a:ea typeface="Calibri" panose="020F0502020204030204" pitchFamily="34" charset="0"/>
                      <a:cs typeface="Myanmar Text" panose="020B0502040204020203" pitchFamily="34" charset="0"/>
                    </a:rPr>
                    <a:t>tidak</a:t>
                  </a:r>
                  <a:r>
                    <a:rPr lang="en-US" sz="1200" kern="1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w Cen MT Condensed Extra Bold" panose="020B0803020202020204" pitchFamily="34" charset="0"/>
                      <a:ea typeface="Calibri" panose="020F0502020204030204" pitchFamily="34" charset="0"/>
                      <a:cs typeface="Myanmar Text" panose="020B0502040204020203" pitchFamily="34" charset="0"/>
                    </a:rPr>
                    <a:t> update</a:t>
                  </a:r>
                </a:p>
                <a:p>
                  <a:pPr marL="268288" lvl="0" indent="-268288">
                    <a:buFont typeface="+mj-lt"/>
                    <a:buAutoNum type="arabicPeriod"/>
                  </a:pPr>
                  <a:r>
                    <a:rPr lang="en-US" sz="1200" kern="100" dirty="0" err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w Cen MT Condensed Extra Bold" panose="020B0803020202020204" pitchFamily="34" charset="0"/>
                      <a:ea typeface="Calibri" panose="020F0502020204030204" pitchFamily="34" charset="0"/>
                      <a:cs typeface="Myanmar Text" panose="020B0502040204020203" pitchFamily="34" charset="0"/>
                    </a:rPr>
                    <a:t>Perlu</a:t>
                  </a:r>
                  <a:r>
                    <a:rPr lang="en-US" sz="1200" kern="1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w Cen MT Condensed Extra Bold" panose="020B0803020202020204" pitchFamily="34" charset="0"/>
                      <a:ea typeface="Calibri" panose="020F0502020204030204" pitchFamily="34" charset="0"/>
                      <a:cs typeface="Myanmar Text" panose="020B0502040204020203" pitchFamily="34" charset="0"/>
                    </a:rPr>
                    <a:t> </a:t>
                  </a:r>
                  <a:r>
                    <a:rPr lang="en-US" sz="1200" kern="100" dirty="0" err="1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w Cen MT Condensed Extra Bold" panose="020B0803020202020204" pitchFamily="34" charset="0"/>
                      <a:ea typeface="Calibri" panose="020F0502020204030204" pitchFamily="34" charset="0"/>
                      <a:cs typeface="Myanmar Text" panose="020B0502040204020203" pitchFamily="34" charset="0"/>
                    </a:rPr>
                    <a:t>direvisi</a:t>
                  </a:r>
                  <a:r>
                    <a:rPr lang="en-US" sz="1200" kern="1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w Cen MT Condensed Extra Bold" panose="020B0803020202020204" pitchFamily="34" charset="0"/>
                      <a:ea typeface="Calibri" panose="020F0502020204030204" pitchFamily="34" charset="0"/>
                      <a:cs typeface="Myanmar Text" panose="020B0502040204020203" pitchFamily="34" charset="0"/>
                    </a:rPr>
                    <a:t> UUD </a:t>
                  </a:r>
                </a:p>
              </p:txBody>
            </p:sp>
          </p:grp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CFEC723A-3AEA-B702-861F-20C1EDC95CFE}"/>
                  </a:ext>
                </a:extLst>
              </p:cNvPr>
              <p:cNvCxnSpPr>
                <a:cxnSpLocks/>
                <a:stCxn id="54" idx="2"/>
              </p:cNvCxnSpPr>
              <p:nvPr/>
            </p:nvCxnSpPr>
            <p:spPr>
              <a:xfrm>
                <a:off x="10223535" y="4337325"/>
                <a:ext cx="0" cy="1245551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B899EB3E-D975-3A6A-A863-26B6BA11B4A5}"/>
                </a:ext>
              </a:extLst>
            </p:cNvPr>
            <p:cNvGrpSpPr/>
            <p:nvPr/>
          </p:nvGrpSpPr>
          <p:grpSpPr>
            <a:xfrm>
              <a:off x="2675504" y="5011876"/>
              <a:ext cx="7032983" cy="2500967"/>
              <a:chOff x="4948810" y="3635908"/>
              <a:chExt cx="7032983" cy="2500967"/>
            </a:xfrm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856DEDA0-2F08-097E-BFF9-F9086743A9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07068" y="4337325"/>
                <a:ext cx="0" cy="1245551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64439C91-06F9-9849-09E4-E0C968995C40}"/>
                  </a:ext>
                </a:extLst>
              </p:cNvPr>
              <p:cNvGrpSpPr/>
              <p:nvPr/>
            </p:nvGrpSpPr>
            <p:grpSpPr>
              <a:xfrm>
                <a:off x="4948810" y="3635908"/>
                <a:ext cx="7032983" cy="2500967"/>
                <a:chOff x="4948810" y="3635908"/>
                <a:chExt cx="7032983" cy="2500967"/>
              </a:xfrm>
            </p:grpSpPr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45283AFB-E5B2-FFD5-55A1-9C9AE59B2C39}"/>
                    </a:ext>
                  </a:extLst>
                </p:cNvPr>
                <p:cNvSpPr/>
                <p:nvPr/>
              </p:nvSpPr>
              <p:spPr>
                <a:xfrm>
                  <a:off x="4948824" y="3925613"/>
                  <a:ext cx="3516474" cy="411713"/>
                </a:xfrm>
                <a:prstGeom prst="rect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>
                      <a:solidFill>
                        <a:srgbClr val="FFFF00"/>
                      </a:solidFill>
                      <a:latin typeface="Tw Cen MT Condensed Extra Bold" panose="020B0803020202020204" pitchFamily="34" charset="0"/>
                      <a:cs typeface="Myanmar Text" panose="020B0502040204020203" pitchFamily="34" charset="0"/>
                    </a:rPr>
                    <a:t>INTERNAL</a:t>
                  </a:r>
                  <a:endParaRPr lang="en-ID" sz="1600">
                    <a:solidFill>
                      <a:srgbClr val="FFFF00"/>
                    </a:solidFill>
                    <a:latin typeface="Tw Cen MT Condensed Extra Bold" panose="020B0803020202020204" pitchFamily="34" charset="0"/>
                    <a:cs typeface="Myanmar Text" panose="020B0502040204020203" pitchFamily="34" charset="0"/>
                  </a:endParaRPr>
                </a:p>
              </p:txBody>
            </p:sp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6669612E-709A-F943-986E-09DB1ECCB076}"/>
                    </a:ext>
                  </a:extLst>
                </p:cNvPr>
                <p:cNvGrpSpPr/>
                <p:nvPr/>
              </p:nvGrpSpPr>
              <p:grpSpPr>
                <a:xfrm>
                  <a:off x="4948824" y="3894403"/>
                  <a:ext cx="7032969" cy="1798588"/>
                  <a:chOff x="4948824" y="3894403"/>
                  <a:chExt cx="7032969" cy="1798588"/>
                </a:xfrm>
              </p:grpSpPr>
              <p:sp>
                <p:nvSpPr>
                  <p:cNvPr id="1025" name="Rectangle 1024">
                    <a:extLst>
                      <a:ext uri="{FF2B5EF4-FFF2-40B4-BE49-F238E27FC236}">
                        <a16:creationId xmlns:a16="http://schemas.microsoft.com/office/drawing/2014/main" id="{9D2204D3-7261-E4EB-96C7-903561A037B0}"/>
                      </a:ext>
                    </a:extLst>
                  </p:cNvPr>
                  <p:cNvSpPr/>
                  <p:nvPr/>
                </p:nvSpPr>
                <p:spPr>
                  <a:xfrm>
                    <a:off x="4948824" y="3894403"/>
                    <a:ext cx="7032969" cy="1798588"/>
                  </a:xfrm>
                  <a:prstGeom prst="rect">
                    <a:avLst/>
                  </a:prstGeom>
                  <a:noFill/>
                  <a:ln w="381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ID" sz="1600">
                      <a:latin typeface="Tw Cen MT Condensed Extra Bold" panose="020B0803020202020204" pitchFamily="34" charset="0"/>
                      <a:cs typeface="Myanmar Text" panose="020B0502040204020203" pitchFamily="34" charset="0"/>
                    </a:endParaRPr>
                  </a:p>
                </p:txBody>
              </p:sp>
              <p:cxnSp>
                <p:nvCxnSpPr>
                  <p:cNvPr id="1027" name="Straight Connector 1026">
                    <a:extLst>
                      <a:ext uri="{FF2B5EF4-FFF2-40B4-BE49-F238E27FC236}">
                        <a16:creationId xmlns:a16="http://schemas.microsoft.com/office/drawing/2014/main" id="{4B6D487D-EC3D-58BA-DC03-2C93BBB26E96}"/>
                      </a:ext>
                    </a:extLst>
                  </p:cNvPr>
                  <p:cNvCxnSpPr>
                    <a:cxnSpLocks/>
                    <a:stCxn id="1025" idx="2"/>
                    <a:endCxn id="1025" idx="0"/>
                  </p:cNvCxnSpPr>
                  <p:nvPr/>
                </p:nvCxnSpPr>
                <p:spPr>
                  <a:xfrm flipV="1">
                    <a:off x="8465309" y="3894403"/>
                    <a:ext cx="0" cy="1798588"/>
                  </a:xfrm>
                  <a:prstGeom prst="line">
                    <a:avLst/>
                  </a:prstGeom>
                  <a:ln w="3810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D0ACFFAA-DB3A-3139-52FB-7567A5CD5FE9}"/>
                    </a:ext>
                  </a:extLst>
                </p:cNvPr>
                <p:cNvSpPr txBox="1"/>
                <p:nvPr/>
              </p:nvSpPr>
              <p:spPr>
                <a:xfrm>
                  <a:off x="4948810" y="4351771"/>
                  <a:ext cx="1758241" cy="160043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en-US" sz="1400" kern="1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w Cen MT Condensed Extra Bold" panose="020B0803020202020204" pitchFamily="34" charset="0"/>
                      <a:ea typeface="Calibri" panose="020F0502020204030204" pitchFamily="34" charset="0"/>
                      <a:cs typeface="Myanmar Text" panose="020B0502040204020203" pitchFamily="34" charset="0"/>
                    </a:rPr>
                    <a:t>PELUANG</a:t>
                  </a:r>
                  <a:endParaRPr lang="en-US" sz="1200" kern="1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 Condensed Extra Bold" panose="020B0803020202020204" pitchFamily="34" charset="0"/>
                    <a:ea typeface="Calibri" panose="020F0502020204030204" pitchFamily="34" charset="0"/>
                    <a:cs typeface="Myanmar Text" panose="020B0502040204020203" pitchFamily="34" charset="0"/>
                  </a:endParaRPr>
                </a:p>
                <a:p>
                  <a:pPr marL="268288" lvl="0" indent="-268288">
                    <a:buFont typeface="+mj-lt"/>
                    <a:buAutoNum type="arabicPeriod"/>
                  </a:pPr>
                  <a:r>
                    <a:rPr lang="en-US" sz="1200" kern="1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w Cen MT Condensed Extra Bold" panose="020B0803020202020204" pitchFamily="34" charset="0"/>
                      <a:ea typeface="Calibri" panose="020F0502020204030204" pitchFamily="34" charset="0"/>
                      <a:cs typeface="Myanmar Text" panose="020B0502040204020203" pitchFamily="34" charset="0"/>
                    </a:rPr>
                    <a:t>Struktur Organisasi sudah sampai Gugus depan</a:t>
                  </a:r>
                  <a:endParaRPr lang="en-ID" sz="1200" kern="1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 Condensed Extra Bold" panose="020B0803020202020204" pitchFamily="34" charset="0"/>
                    <a:ea typeface="Calibri" panose="020F0502020204030204" pitchFamily="34" charset="0"/>
                    <a:cs typeface="Myanmar Text" panose="020B0502040204020203" pitchFamily="34" charset="0"/>
                  </a:endParaRPr>
                </a:p>
                <a:p>
                  <a:pPr marL="268288" lvl="0" indent="-268288">
                    <a:buFont typeface="+mj-lt"/>
                    <a:buAutoNum type="arabicPeriod"/>
                  </a:pPr>
                  <a:r>
                    <a:rPr lang="en-US" sz="1200" kern="1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w Cen MT Condensed Extra Bold" panose="020B0803020202020204" pitchFamily="34" charset="0"/>
                      <a:ea typeface="Calibri" panose="020F0502020204030204" pitchFamily="34" charset="0"/>
                      <a:cs typeface="Myanmar Text" panose="020B0502040204020203" pitchFamily="34" charset="0"/>
                    </a:rPr>
                    <a:t>Sarana Prasarana memadai</a:t>
                  </a:r>
                  <a:endParaRPr lang="en-ID" sz="1200" kern="1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 Condensed Extra Bold" panose="020B0803020202020204" pitchFamily="34" charset="0"/>
                    <a:ea typeface="Calibri" panose="020F0502020204030204" pitchFamily="34" charset="0"/>
                    <a:cs typeface="Myanmar Text" panose="020B0502040204020203" pitchFamily="34" charset="0"/>
                  </a:endParaRP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B207371C-062C-0134-00C6-982C2C297EF1}"/>
                    </a:ext>
                  </a:extLst>
                </p:cNvPr>
                <p:cNvSpPr txBox="1"/>
                <p:nvPr/>
              </p:nvSpPr>
              <p:spPr>
                <a:xfrm>
                  <a:off x="6707035" y="4351771"/>
                  <a:ext cx="1758241" cy="17851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en-US" sz="1400" kern="1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w Cen MT Condensed Extra Bold" panose="020B0803020202020204" pitchFamily="34" charset="0"/>
                      <a:ea typeface="Calibri" panose="020F0502020204030204" pitchFamily="34" charset="0"/>
                      <a:cs typeface="Myanmar Text" panose="020B0502040204020203" pitchFamily="34" charset="0"/>
                    </a:rPr>
                    <a:t>KENDALA</a:t>
                  </a:r>
                  <a:endParaRPr lang="en-US" sz="1200" kern="1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 Condensed Extra Bold" panose="020B0803020202020204" pitchFamily="34" charset="0"/>
                    <a:ea typeface="Calibri" panose="020F0502020204030204" pitchFamily="34" charset="0"/>
                    <a:cs typeface="Myanmar Text" panose="020B0502040204020203" pitchFamily="34" charset="0"/>
                  </a:endParaRPr>
                </a:p>
                <a:p>
                  <a:pPr marL="268288" lvl="0" indent="-268288">
                    <a:buFont typeface="+mj-lt"/>
                    <a:buAutoNum type="arabicPeriod"/>
                  </a:pPr>
                  <a:r>
                    <a:rPr lang="en-US" sz="1200" kern="1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w Cen MT Condensed Extra Bold" panose="020B0803020202020204" pitchFamily="34" charset="0"/>
                      <a:ea typeface="Calibri" panose="020F0502020204030204" pitchFamily="34" charset="0"/>
                      <a:cs typeface="Myanmar Text" panose="020B0502040204020203" pitchFamily="34" charset="0"/>
                    </a:rPr>
                    <a:t>Tidak terbranding</a:t>
                  </a:r>
                </a:p>
                <a:p>
                  <a:pPr marL="268288" lvl="0" indent="-268288">
                    <a:buFont typeface="+mj-lt"/>
                    <a:buAutoNum type="arabicPeriod"/>
                  </a:pPr>
                  <a:r>
                    <a:rPr lang="en-US" sz="1200" kern="1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w Cen MT Condensed Extra Bold" panose="020B0803020202020204" pitchFamily="34" charset="0"/>
                      <a:ea typeface="Calibri" panose="020F0502020204030204" pitchFamily="34" charset="0"/>
                      <a:cs typeface="Myanmar Text" panose="020B0502040204020203" pitchFamily="34" charset="0"/>
                    </a:rPr>
                    <a:t>Lemahnya validasi  data dan publikasi </a:t>
                  </a:r>
                </a:p>
                <a:p>
                  <a:pPr marL="268288" lvl="0" indent="-268288">
                    <a:buFont typeface="+mj-lt"/>
                    <a:buAutoNum type="arabicPeriod"/>
                  </a:pPr>
                  <a:r>
                    <a:rPr lang="en-US" sz="1200" kern="10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w Cen MT Condensed Extra Bold" panose="020B0803020202020204" pitchFamily="34" charset="0"/>
                      <a:ea typeface="Calibri" panose="020F0502020204030204" pitchFamily="34" charset="0"/>
                      <a:cs typeface="Myanmar Text" panose="020B0502040204020203" pitchFamily="34" charset="0"/>
                    </a:rPr>
                    <a:t>Sistem digital belum terintegrasi</a:t>
                  </a:r>
                </a:p>
              </p:txBody>
            </p:sp>
            <p:sp>
              <p:nvSpPr>
                <p:cNvPr id="1024" name="Rectangle: Rounded Corners 1023">
                  <a:extLst>
                    <a:ext uri="{FF2B5EF4-FFF2-40B4-BE49-F238E27FC236}">
                      <a16:creationId xmlns:a16="http://schemas.microsoft.com/office/drawing/2014/main" id="{CA51BDD5-66E9-8B31-0826-86BBB9A72A34}"/>
                    </a:ext>
                  </a:extLst>
                </p:cNvPr>
                <p:cNvSpPr/>
                <p:nvPr/>
              </p:nvSpPr>
              <p:spPr>
                <a:xfrm>
                  <a:off x="6061233" y="3635908"/>
                  <a:ext cx="4808085" cy="324030"/>
                </a:xfrm>
                <a:prstGeom prst="roundRect">
                  <a:avLst/>
                </a:prstGeom>
                <a:ln w="28575"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ID" sz="2000" kern="100">
                      <a:effectLst/>
                      <a:latin typeface="Tw Cen MT Condensed Extra Bold" panose="020B0803020202020204" pitchFamily="34" charset="0"/>
                      <a:ea typeface="Calibri" panose="020F0502020204030204" pitchFamily="34" charset="0"/>
                      <a:cs typeface="Myanmar Text" panose="020B0502040204020203" pitchFamily="34" charset="0"/>
                    </a:rPr>
                    <a:t>FAKTOR’S YG M’PENGARUHI</a:t>
                  </a:r>
                  <a:endParaRPr lang="en-ID" kern="100">
                    <a:effectLst/>
                    <a:latin typeface="Tw Cen MT Condensed Extra Bold" panose="020B0803020202020204" pitchFamily="34" charset="0"/>
                    <a:ea typeface="Calibri" panose="020F0502020204030204" pitchFamily="34" charset="0"/>
                    <a:cs typeface="Myanmar Text" panose="020B0502040204020203" pitchFamily="34" charset="0"/>
                  </a:endParaRPr>
                </a:p>
              </p:txBody>
            </p:sp>
          </p:grpSp>
        </p:grpSp>
      </p:grpSp>
      <p:grpSp>
        <p:nvGrpSpPr>
          <p:cNvPr id="1041" name="Group 1040">
            <a:extLst>
              <a:ext uri="{FF2B5EF4-FFF2-40B4-BE49-F238E27FC236}">
                <a16:creationId xmlns:a16="http://schemas.microsoft.com/office/drawing/2014/main" id="{0DDE3062-EE19-0B02-338D-8575E63C13F9}"/>
              </a:ext>
            </a:extLst>
          </p:cNvPr>
          <p:cNvGrpSpPr/>
          <p:nvPr/>
        </p:nvGrpSpPr>
        <p:grpSpPr>
          <a:xfrm>
            <a:off x="2266357" y="1027277"/>
            <a:ext cx="6464590" cy="1513241"/>
            <a:chOff x="4929115" y="3770893"/>
            <a:chExt cx="7092073" cy="1690287"/>
          </a:xfrm>
        </p:grpSpPr>
        <p:grpSp>
          <p:nvGrpSpPr>
            <p:cNvPr id="1043" name="Group 1042">
              <a:extLst>
                <a:ext uri="{FF2B5EF4-FFF2-40B4-BE49-F238E27FC236}">
                  <a16:creationId xmlns:a16="http://schemas.microsoft.com/office/drawing/2014/main" id="{9BA55627-E16F-3F0A-7182-F735CCA70919}"/>
                </a:ext>
              </a:extLst>
            </p:cNvPr>
            <p:cNvGrpSpPr/>
            <p:nvPr/>
          </p:nvGrpSpPr>
          <p:grpSpPr>
            <a:xfrm>
              <a:off x="4948824" y="3925614"/>
              <a:ext cx="7032969" cy="1501555"/>
              <a:chOff x="4948824" y="3925614"/>
              <a:chExt cx="7032969" cy="1501555"/>
            </a:xfrm>
          </p:grpSpPr>
          <p:sp>
            <p:nvSpPr>
              <p:cNvPr id="1047" name="Rectangle 1046">
                <a:extLst>
                  <a:ext uri="{FF2B5EF4-FFF2-40B4-BE49-F238E27FC236}">
                    <a16:creationId xmlns:a16="http://schemas.microsoft.com/office/drawing/2014/main" id="{F4F9E274-72A8-F00E-064E-52A6FE10191F}"/>
                  </a:ext>
                </a:extLst>
              </p:cNvPr>
              <p:cNvSpPr/>
              <p:nvPr/>
            </p:nvSpPr>
            <p:spPr>
              <a:xfrm>
                <a:off x="4948824" y="3925614"/>
                <a:ext cx="7032969" cy="1501555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1600">
                  <a:latin typeface="Tw Cen MT Condensed Extra Bold" panose="020B0803020202020204" pitchFamily="34" charset="0"/>
                  <a:cs typeface="Myanmar Text" panose="020B0502040204020203" pitchFamily="34" charset="0"/>
                </a:endParaRPr>
              </a:p>
            </p:txBody>
          </p:sp>
          <p:cxnSp>
            <p:nvCxnSpPr>
              <p:cNvPr id="1048" name="Straight Connector 1047">
                <a:extLst>
                  <a:ext uri="{FF2B5EF4-FFF2-40B4-BE49-F238E27FC236}">
                    <a16:creationId xmlns:a16="http://schemas.microsoft.com/office/drawing/2014/main" id="{7DAD4046-6404-5315-AFB6-77B356EE8354}"/>
                  </a:ext>
                </a:extLst>
              </p:cNvPr>
              <p:cNvCxnSpPr>
                <a:cxnSpLocks/>
                <a:stCxn id="1047" idx="2"/>
                <a:endCxn id="1047" idx="0"/>
              </p:cNvCxnSpPr>
              <p:nvPr/>
            </p:nvCxnSpPr>
            <p:spPr>
              <a:xfrm flipV="1">
                <a:off x="8465309" y="3925614"/>
                <a:ext cx="0" cy="1501555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4" name="TextBox 1043">
              <a:extLst>
                <a:ext uri="{FF2B5EF4-FFF2-40B4-BE49-F238E27FC236}">
                  <a16:creationId xmlns:a16="http://schemas.microsoft.com/office/drawing/2014/main" id="{C42A185A-3310-D40E-CF08-7B04EF3EAB48}"/>
                </a:ext>
              </a:extLst>
            </p:cNvPr>
            <p:cNvSpPr txBox="1"/>
            <p:nvPr/>
          </p:nvSpPr>
          <p:spPr>
            <a:xfrm>
              <a:off x="4929115" y="4120416"/>
              <a:ext cx="3536182" cy="13407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44463" lvl="0" indent="-144463">
                <a:buFont typeface="+mj-lt"/>
                <a:buAutoNum type="arabicPeriod"/>
              </a:pPr>
              <a:r>
                <a:rPr lang="en-US" sz="1200" kern="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 Condensed Extra Bold" panose="020B0803020202020204" pitchFamily="34" charset="0"/>
                  <a:ea typeface="Calibri" panose="020F0502020204030204" pitchFamily="34" charset="0"/>
                  <a:cs typeface="Myanmar Text" panose="020B0502040204020203" pitchFamily="34" charset="0"/>
                </a:rPr>
                <a:t>PANCASILA sbg Landasan Ideologi (</a:t>
              </a:r>
              <a:r>
                <a:rPr lang="en-US" sz="1200" i="1" kern="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 Condensed Extra Bold" panose="020B0803020202020204" pitchFamily="34" charset="0"/>
                  <a:ea typeface="Calibri" panose="020F0502020204030204" pitchFamily="34" charset="0"/>
                  <a:cs typeface="Myanmar Text" panose="020B0502040204020203" pitchFamily="34" charset="0"/>
                </a:rPr>
                <a:t>Way of Life)</a:t>
              </a:r>
            </a:p>
            <a:p>
              <a:pPr marL="144463" lvl="0" indent="-144463">
                <a:buFont typeface="+mj-lt"/>
                <a:buAutoNum type="arabicPeriod"/>
              </a:pPr>
              <a:r>
                <a:rPr lang="en-US" sz="1200" kern="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 Condensed Extra Bold" panose="020B0803020202020204" pitchFamily="34" charset="0"/>
                  <a:ea typeface="Calibri" panose="020F0502020204030204" pitchFamily="34" charset="0"/>
                  <a:cs typeface="Myanmar Text" panose="020B0502040204020203" pitchFamily="34" charset="0"/>
                </a:rPr>
                <a:t>UUD NRI TH 1945 sbg Dasar Hukum</a:t>
              </a:r>
            </a:p>
            <a:p>
              <a:pPr marL="144463" lvl="0" indent="-144463">
                <a:buFont typeface="+mj-lt"/>
                <a:buAutoNum type="arabicPeriod"/>
              </a:pPr>
              <a:r>
                <a:rPr lang="en-US" sz="1200" kern="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 Condensed Extra Bold" panose="020B0803020202020204" pitchFamily="34" charset="0"/>
                  <a:ea typeface="Calibri" panose="020F0502020204030204" pitchFamily="34" charset="0"/>
                  <a:cs typeface="Myanmar Text" panose="020B0502040204020203" pitchFamily="34" charset="0"/>
                </a:rPr>
                <a:t>TAP MPRS No. 11/MPRS/1960</a:t>
              </a:r>
            </a:p>
            <a:p>
              <a:pPr marL="144463" lvl="0" indent="-144463">
                <a:buFont typeface="+mj-lt"/>
                <a:buAutoNum type="arabicPeriod"/>
              </a:pPr>
              <a:r>
                <a:rPr lang="en-US" sz="1200" kern="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 Condensed Extra Bold" panose="020B0803020202020204" pitchFamily="34" charset="0"/>
                  <a:ea typeface="Calibri" panose="020F0502020204030204" pitchFamily="34" charset="0"/>
                  <a:cs typeface="Myanmar Text" panose="020B0502040204020203" pitchFamily="34" charset="0"/>
                </a:rPr>
                <a:t>Kepres No. 238 Th 1961 ttg Gerakan Pramuka</a:t>
              </a:r>
            </a:p>
            <a:p>
              <a:pPr marL="144463" lvl="0" indent="-144463">
                <a:buFont typeface="+mj-lt"/>
                <a:buAutoNum type="arabicPeriod"/>
              </a:pPr>
              <a:r>
                <a:rPr lang="en-US" sz="1200" kern="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 Condensed Extra Bold" panose="020B0803020202020204" pitchFamily="34" charset="0"/>
                  <a:ea typeface="Calibri" panose="020F0502020204030204" pitchFamily="34" charset="0"/>
                  <a:cs typeface="Myanmar Text" panose="020B0502040204020203" pitchFamily="34" charset="0"/>
                </a:rPr>
                <a:t>Kepres No. 104 Th 2004 ttg P’ngesahan AD/ART Pramuka</a:t>
              </a:r>
              <a:endParaRPr lang="en-ID" sz="1200" kern="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  <a:ea typeface="Calibri" panose="020F0502020204030204" pitchFamily="34" charset="0"/>
                <a:cs typeface="Myanmar Text" panose="020B0502040204020203" pitchFamily="34" charset="0"/>
              </a:endParaRPr>
            </a:p>
          </p:txBody>
        </p:sp>
        <p:sp>
          <p:nvSpPr>
            <p:cNvPr id="1046" name="Rectangle: Rounded Corners 1045">
              <a:extLst>
                <a:ext uri="{FF2B5EF4-FFF2-40B4-BE49-F238E27FC236}">
                  <a16:creationId xmlns:a16="http://schemas.microsoft.com/office/drawing/2014/main" id="{C9AD7160-A421-F9AA-710C-D44DEE17D776}"/>
                </a:ext>
              </a:extLst>
            </p:cNvPr>
            <p:cNvSpPr/>
            <p:nvPr/>
          </p:nvSpPr>
          <p:spPr>
            <a:xfrm>
              <a:off x="7221220" y="3770893"/>
              <a:ext cx="2488112" cy="300613"/>
            </a:xfrm>
            <a:prstGeom prst="roundRect">
              <a:avLst/>
            </a:prstGeom>
            <a:ln w="28575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D" sz="2000" kern="100">
                  <a:effectLst/>
                  <a:latin typeface="Tw Cen MT Condensed Extra Bold" panose="020B0803020202020204" pitchFamily="34" charset="0"/>
                  <a:ea typeface="Calibri" panose="020F0502020204030204" pitchFamily="34" charset="0"/>
                  <a:cs typeface="Myanmar Text" panose="020B0502040204020203" pitchFamily="34" charset="0"/>
                </a:rPr>
                <a:t>DASAR HUKUM</a:t>
              </a:r>
              <a:endParaRPr lang="en-ID" kern="100">
                <a:effectLst/>
                <a:latin typeface="Tw Cen MT Condensed Extra Bold" panose="020B0803020202020204" pitchFamily="34" charset="0"/>
                <a:ea typeface="Calibri" panose="020F0502020204030204" pitchFamily="34" charset="0"/>
                <a:cs typeface="Myanmar Text" panose="020B0502040204020203" pitchFamily="34" charset="0"/>
              </a:endParaRPr>
            </a:p>
          </p:txBody>
        </p:sp>
        <p:sp>
          <p:nvSpPr>
            <p:cNvPr id="1056" name="TextBox 1055">
              <a:extLst>
                <a:ext uri="{FF2B5EF4-FFF2-40B4-BE49-F238E27FC236}">
                  <a16:creationId xmlns:a16="http://schemas.microsoft.com/office/drawing/2014/main" id="{DC07A63B-E184-1726-4F8F-776048077680}"/>
                </a:ext>
              </a:extLst>
            </p:cNvPr>
            <p:cNvSpPr txBox="1"/>
            <p:nvPr/>
          </p:nvSpPr>
          <p:spPr>
            <a:xfrm>
              <a:off x="8485006" y="4115679"/>
              <a:ext cx="3536182" cy="11344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44463" lvl="0" indent="-144463">
                <a:buFont typeface="+mj-lt"/>
                <a:buAutoNum type="arabicPeriod" startAt="6"/>
              </a:pPr>
              <a:r>
                <a:rPr lang="en-US" sz="1200" kern="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 Condensed Extra Bold" panose="020B0803020202020204" pitchFamily="34" charset="0"/>
                  <a:ea typeface="Calibri" panose="020F0502020204030204" pitchFamily="34" charset="0"/>
                  <a:cs typeface="Myanmar Text" panose="020B0502040204020203" pitchFamily="34" charset="0"/>
                </a:rPr>
                <a:t>UURI No. 20 Th 2003 ttg Sistem Pendidikan Nasional</a:t>
              </a:r>
            </a:p>
            <a:p>
              <a:pPr marL="144463" lvl="0" indent="-144463">
                <a:buFont typeface="+mj-lt"/>
                <a:buAutoNum type="arabicPeriod" startAt="6"/>
              </a:pPr>
              <a:r>
                <a:rPr lang="en-US" sz="1200" kern="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 Condensed Extra Bold" panose="020B0803020202020204" pitchFamily="34" charset="0"/>
                  <a:ea typeface="Calibri" panose="020F0502020204030204" pitchFamily="34" charset="0"/>
                  <a:cs typeface="Myanmar Text" panose="020B0502040204020203" pitchFamily="34" charset="0"/>
                </a:rPr>
                <a:t>UURI No. 12 Th 2010 ttg Gerakan Pramuka</a:t>
              </a:r>
            </a:p>
            <a:p>
              <a:pPr marL="144463" lvl="0" indent="-144463">
                <a:buFont typeface="+mj-lt"/>
                <a:buAutoNum type="arabicPeriod" startAt="6"/>
              </a:pPr>
              <a:r>
                <a:rPr lang="en-US" sz="1200" kern="1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 Condensed Extra Bold" panose="020B0803020202020204" pitchFamily="34" charset="0"/>
                  <a:ea typeface="Calibri" panose="020F0502020204030204" pitchFamily="34" charset="0"/>
                  <a:cs typeface="Myanmar Text" panose="020B0502040204020203" pitchFamily="34" charset="0"/>
                </a:rPr>
                <a:t>Kepmendagri No. 900.1.12.5-1317 Th 2023 ttg Perubahan atas Kepmendagri No. 050-5889</a:t>
              </a:r>
              <a:endParaRPr lang="en-ID" sz="1200" kern="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  <a:ea typeface="Calibri" panose="020F0502020204030204" pitchFamily="34" charset="0"/>
                <a:cs typeface="Myanmar Text" panose="020B0502040204020203" pitchFamily="34" charset="0"/>
              </a:endParaRPr>
            </a:p>
          </p:txBody>
        </p:sp>
      </p:grpSp>
      <p:sp>
        <p:nvSpPr>
          <p:cNvPr id="1058" name="Arrow: Right 1057">
            <a:extLst>
              <a:ext uri="{FF2B5EF4-FFF2-40B4-BE49-F238E27FC236}">
                <a16:creationId xmlns:a16="http://schemas.microsoft.com/office/drawing/2014/main" id="{92BD341E-3195-FBBE-50AC-040C65D5CE87}"/>
              </a:ext>
            </a:extLst>
          </p:cNvPr>
          <p:cNvSpPr/>
          <p:nvPr/>
        </p:nvSpPr>
        <p:spPr>
          <a:xfrm>
            <a:off x="8159899" y="3353334"/>
            <a:ext cx="586462" cy="799566"/>
          </a:xfrm>
          <a:prstGeom prst="rightArrow">
            <a:avLst>
              <a:gd name="adj1" fmla="val 50000"/>
              <a:gd name="adj2" fmla="val 55426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51D6B099-458B-6522-9494-B7EAA91B55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777048"/>
              </p:ext>
            </p:extLst>
          </p:nvPr>
        </p:nvGraphicFramePr>
        <p:xfrm>
          <a:off x="2541152" y="2960727"/>
          <a:ext cx="5822110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358">
                  <a:extLst>
                    <a:ext uri="{9D8B030D-6E8A-4147-A177-3AD203B41FA5}">
                      <a16:colId xmlns:a16="http://schemas.microsoft.com/office/drawing/2014/main" val="2364430719"/>
                    </a:ext>
                  </a:extLst>
                </a:gridCol>
                <a:gridCol w="1387366">
                  <a:extLst>
                    <a:ext uri="{9D8B030D-6E8A-4147-A177-3AD203B41FA5}">
                      <a16:colId xmlns:a16="http://schemas.microsoft.com/office/drawing/2014/main" val="3329162842"/>
                    </a:ext>
                  </a:extLst>
                </a:gridCol>
                <a:gridCol w="2932386">
                  <a:extLst>
                    <a:ext uri="{9D8B030D-6E8A-4147-A177-3AD203B41FA5}">
                      <a16:colId xmlns:a16="http://schemas.microsoft.com/office/drawing/2014/main" val="4911744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rgbClr val="FFFF00"/>
                          </a:solidFill>
                          <a:effectLst/>
                          <a:latin typeface="Tw Cen MT Condensed Extra Bold" panose="020B0803020202020204" pitchFamily="34" charset="0"/>
                        </a:rPr>
                        <a:t>SUBJEK</a:t>
                      </a:r>
                      <a:endParaRPr lang="en-ID" sz="1400" b="0">
                        <a:solidFill>
                          <a:srgbClr val="FFFF00"/>
                        </a:solidFill>
                        <a:effectLst/>
                        <a:latin typeface="Tw Cen MT Condensed Extra Bold" panose="020B0803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rgbClr val="FFFF00"/>
                          </a:solidFill>
                          <a:effectLst/>
                          <a:latin typeface="Tw Cen MT Condensed Extra Bold" panose="020B0803020202020204" pitchFamily="34" charset="0"/>
                        </a:rPr>
                        <a:t>OBYEK</a:t>
                      </a:r>
                      <a:endParaRPr lang="en-ID" sz="1400" b="0">
                        <a:solidFill>
                          <a:srgbClr val="FFFF00"/>
                        </a:solidFill>
                        <a:effectLst/>
                        <a:latin typeface="Tw Cen MT Condensed Extra Bold" panose="020B0803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solidFill>
                            <a:srgbClr val="FFFF00"/>
                          </a:solidFill>
                          <a:effectLst/>
                          <a:latin typeface="Tw Cen MT Condensed Extra Bold" panose="020B0803020202020204" pitchFamily="34" charset="0"/>
                        </a:rPr>
                        <a:t>METODE</a:t>
                      </a:r>
                      <a:endParaRPr lang="en-ID" sz="1400" b="0">
                        <a:solidFill>
                          <a:srgbClr val="FFFF00"/>
                        </a:solidFill>
                        <a:effectLst/>
                        <a:latin typeface="Tw Cen MT Condensed Extra Bold" panose="020B0803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409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3038" indent="-173038" algn="l">
                        <a:buFont typeface="+mj-lt"/>
                        <a:buAutoNum type="arabicPeriod"/>
                      </a:pPr>
                      <a:r>
                        <a:rPr lang="en-US" sz="1200" b="0">
                          <a:effectLst/>
                          <a:latin typeface="Tw Cen MT Condensed Extra Bold" panose="020B0803020202020204" pitchFamily="34" charset="0"/>
                        </a:rPr>
                        <a:t>Ka Kwarnas &amp; Pimp</a:t>
                      </a:r>
                    </a:p>
                    <a:p>
                      <a:pPr marL="173038" indent="-173038" algn="l">
                        <a:buFont typeface="+mj-lt"/>
                        <a:buAutoNum type="arabicPeriod"/>
                      </a:pPr>
                      <a:r>
                        <a:rPr lang="en-US" sz="1200" b="0">
                          <a:effectLst/>
                          <a:latin typeface="Tw Cen MT Condensed Extra Bold" panose="020B0803020202020204" pitchFamily="34" charset="0"/>
                        </a:rPr>
                        <a:t>Ka Kwarda &amp; Pimp</a:t>
                      </a:r>
                    </a:p>
                    <a:p>
                      <a:pPr marL="173038" indent="-173038" algn="l">
                        <a:buFont typeface="+mj-lt"/>
                        <a:buAutoNum type="arabicPeriod"/>
                      </a:pPr>
                      <a:r>
                        <a:rPr lang="en-US" sz="1200" b="0">
                          <a:effectLst/>
                          <a:latin typeface="Tw Cen MT Condensed Extra Bold" panose="020B0803020202020204" pitchFamily="34" charset="0"/>
                        </a:rPr>
                        <a:t>Ka Kwarcab &amp; Pimp</a:t>
                      </a:r>
                    </a:p>
                    <a:p>
                      <a:pPr marL="173038" indent="-173038" algn="l">
                        <a:buFont typeface="+mj-lt"/>
                        <a:buAutoNum type="arabicPeriod"/>
                      </a:pPr>
                      <a:r>
                        <a:rPr lang="en-US" sz="1200" b="0">
                          <a:effectLst/>
                          <a:latin typeface="Tw Cen MT Condensed Extra Bold" panose="020B0803020202020204" pitchFamily="34" charset="0"/>
                        </a:rPr>
                        <a:t>Ka Kwarran &amp; Pimp</a:t>
                      </a:r>
                    </a:p>
                    <a:p>
                      <a:pPr marL="173038" indent="-173038" algn="l">
                        <a:buFont typeface="+mj-lt"/>
                        <a:buAutoNum type="arabicPeriod"/>
                      </a:pPr>
                      <a:r>
                        <a:rPr lang="en-US" sz="1200" b="0">
                          <a:effectLst/>
                          <a:latin typeface="Tw Cen MT Condensed Extra Bold" panose="020B0803020202020204" pitchFamily="34" charset="0"/>
                        </a:rPr>
                        <a:t>Ka Mabigus</a:t>
                      </a:r>
                      <a:endParaRPr lang="en-ID" sz="1200" b="0">
                        <a:effectLst/>
                        <a:latin typeface="Tw Cen MT Condensed Extra Bold" panose="020B0803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3038" indent="-173038" algn="l">
                        <a:buFont typeface="+mj-lt"/>
                        <a:buAutoNum type="arabicPeriod"/>
                      </a:pPr>
                      <a:r>
                        <a:rPr lang="en-US" sz="1200" b="0">
                          <a:effectLst/>
                          <a:latin typeface="Tw Cen MT Condensed Extra Bold" panose="020B0803020202020204" pitchFamily="34" charset="0"/>
                        </a:rPr>
                        <a:t>Pusdatin Kwarnas</a:t>
                      </a:r>
                    </a:p>
                    <a:p>
                      <a:pPr marL="173038" indent="-173038" algn="l">
                        <a:buFont typeface="+mj-lt"/>
                        <a:buAutoNum type="arabicPeriod"/>
                      </a:pPr>
                      <a:r>
                        <a:rPr lang="en-US" sz="1200" b="0">
                          <a:effectLst/>
                          <a:latin typeface="Tw Cen MT Condensed Extra Bold" panose="020B0803020202020204" pitchFamily="34" charset="0"/>
                        </a:rPr>
                        <a:t>Pusinfo Kwarcab</a:t>
                      </a:r>
                    </a:p>
                    <a:p>
                      <a:pPr marL="173038" indent="-173038" algn="l">
                        <a:buFont typeface="+mj-lt"/>
                        <a:buAutoNum type="arabicPeriod"/>
                      </a:pPr>
                      <a:r>
                        <a:rPr lang="en-US" sz="1200" b="0">
                          <a:effectLst/>
                          <a:latin typeface="Tw Cen MT Condensed Extra Bold" panose="020B0803020202020204" pitchFamily="34" charset="0"/>
                        </a:rPr>
                        <a:t>Pusinfo Kwarda</a:t>
                      </a:r>
                    </a:p>
                    <a:p>
                      <a:pPr marL="173038" indent="-173038" algn="l">
                        <a:buFont typeface="+mj-lt"/>
                        <a:buAutoNum type="arabicPeriod"/>
                      </a:pPr>
                      <a:r>
                        <a:rPr lang="en-US" sz="1200" b="0">
                          <a:effectLst/>
                          <a:latin typeface="Tw Cen MT Condensed Extra Bold" panose="020B0803020202020204" pitchFamily="34" charset="0"/>
                        </a:rPr>
                        <a:t>Seluruh anggota Pramuka </a:t>
                      </a:r>
                      <a:endParaRPr lang="en-ID" sz="1200" b="0">
                        <a:effectLst/>
                        <a:latin typeface="Tw Cen MT Condensed Extra Bold" panose="020B0803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3038" indent="-173038" algn="l">
                        <a:buFont typeface="+mj-lt"/>
                        <a:buAutoNum type="arabicPeriod"/>
                      </a:pPr>
                      <a:r>
                        <a:rPr lang="en-US" sz="1200" b="0">
                          <a:effectLst/>
                          <a:latin typeface="Tw Cen MT Condensed Extra Bold" panose="020B0803020202020204" pitchFamily="34" charset="0"/>
                        </a:rPr>
                        <a:t>Diklat</a:t>
                      </a:r>
                    </a:p>
                    <a:p>
                      <a:pPr marL="173038" indent="-173038" algn="l">
                        <a:buFont typeface="+mj-lt"/>
                        <a:buAutoNum type="arabicPeriod"/>
                      </a:pPr>
                      <a:r>
                        <a:rPr lang="en-US" sz="1200" b="0">
                          <a:effectLst/>
                          <a:latin typeface="Tw Cen MT Condensed Extra Bold" panose="020B0803020202020204" pitchFamily="34" charset="0"/>
                        </a:rPr>
                        <a:t>Restrukturisasi dari Pusinfo mjd Pusdatin</a:t>
                      </a:r>
                    </a:p>
                    <a:p>
                      <a:pPr marL="173038" indent="-173038" algn="l">
                        <a:buFont typeface="+mj-lt"/>
                        <a:buAutoNum type="arabicPeriod"/>
                      </a:pPr>
                      <a:r>
                        <a:rPr lang="en-ID" sz="1200" b="0">
                          <a:effectLst/>
                          <a:latin typeface="Tw Cen MT Condensed Extra Bold" panose="020B0803020202020204" pitchFamily="34" charset="0"/>
                        </a:rPr>
                        <a:t>Ceramah</a:t>
                      </a:r>
                    </a:p>
                    <a:p>
                      <a:pPr marL="173038" indent="-173038" algn="l">
                        <a:buFont typeface="+mj-lt"/>
                        <a:buAutoNum type="arabicPeriod"/>
                      </a:pPr>
                      <a:r>
                        <a:rPr lang="en-ID" sz="1200" b="0">
                          <a:effectLst/>
                          <a:latin typeface="Tw Cen MT Condensed Extra Bold" panose="020B0803020202020204" pitchFamily="34" charset="0"/>
                        </a:rPr>
                        <a:t>Sosialisasi</a:t>
                      </a:r>
                    </a:p>
                    <a:p>
                      <a:pPr marL="173038" indent="-173038" algn="l">
                        <a:buFont typeface="+mj-lt"/>
                        <a:buAutoNum type="arabicPeriod"/>
                      </a:pPr>
                      <a:r>
                        <a:rPr lang="en-ID" sz="1200" b="0">
                          <a:effectLst/>
                          <a:latin typeface="Tw Cen MT Condensed Extra Bold" panose="020B0803020202020204" pitchFamily="34" charset="0"/>
                        </a:rPr>
                        <a:t>Revitalisasi</a:t>
                      </a:r>
                    </a:p>
                    <a:p>
                      <a:pPr marL="173038" indent="-173038" algn="l">
                        <a:buFont typeface="+mj-lt"/>
                        <a:buAutoNum type="arabicPeriod"/>
                      </a:pPr>
                      <a:r>
                        <a:rPr lang="en-ID" sz="1200" b="0">
                          <a:effectLst/>
                          <a:latin typeface="Tw Cen MT Condensed Extra Bold" panose="020B0803020202020204" pitchFamily="34" charset="0"/>
                        </a:rPr>
                        <a:t>Re-</a:t>
                      </a:r>
                      <a:r>
                        <a:rPr lang="en-ID" sz="1200" b="0" i="1">
                          <a:effectLst/>
                          <a:latin typeface="Tw Cen MT Condensed Extra Bold" panose="020B0803020202020204" pitchFamily="34" charset="0"/>
                        </a:rPr>
                        <a:t>engineering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834019"/>
                  </a:ext>
                </a:extLst>
              </a:tr>
            </a:tbl>
          </a:graphicData>
        </a:graphic>
      </p:graphicFrame>
      <p:sp>
        <p:nvSpPr>
          <p:cNvPr id="46" name="Arrow: Right 45">
            <a:extLst>
              <a:ext uri="{FF2B5EF4-FFF2-40B4-BE49-F238E27FC236}">
                <a16:creationId xmlns:a16="http://schemas.microsoft.com/office/drawing/2014/main" id="{DDFBC309-2714-7228-310F-020234440C6B}"/>
              </a:ext>
            </a:extLst>
          </p:cNvPr>
          <p:cNvSpPr/>
          <p:nvPr/>
        </p:nvSpPr>
        <p:spPr>
          <a:xfrm>
            <a:off x="1859438" y="3107667"/>
            <a:ext cx="719813" cy="1290900"/>
          </a:xfrm>
          <a:prstGeom prst="rightArrow">
            <a:avLst>
              <a:gd name="adj1" fmla="val 50000"/>
              <a:gd name="adj2" fmla="val 71667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C3D9000-1152-6DED-8FA2-062012FE4687}"/>
              </a:ext>
            </a:extLst>
          </p:cNvPr>
          <p:cNvSpPr/>
          <p:nvPr/>
        </p:nvSpPr>
        <p:spPr>
          <a:xfrm>
            <a:off x="186512" y="2912123"/>
            <a:ext cx="1847934" cy="1681988"/>
          </a:xfrm>
          <a:prstGeom prst="ellipse">
            <a:avLst/>
          </a:prstGeo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D" sz="1600" kern="100">
                <a:effectLst/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KONDISI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D" kern="100">
                <a:effectLst/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GERAKAN PRAMUKA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D" sz="1600" kern="100">
                <a:effectLst/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SAAT INI</a:t>
            </a:r>
            <a:endParaRPr lang="en-ID" sz="1400" kern="100">
              <a:effectLst/>
              <a:latin typeface="Franklin Gothic Demi" panose="020B07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61" name="Explosion: 14 Points 1060">
            <a:extLst>
              <a:ext uri="{FF2B5EF4-FFF2-40B4-BE49-F238E27FC236}">
                <a16:creationId xmlns:a16="http://schemas.microsoft.com/office/drawing/2014/main" id="{122933AB-A450-878F-B625-83E47DB52EF8}"/>
              </a:ext>
            </a:extLst>
          </p:cNvPr>
          <p:cNvSpPr/>
          <p:nvPr/>
        </p:nvSpPr>
        <p:spPr>
          <a:xfrm>
            <a:off x="9924244" y="1026312"/>
            <a:ext cx="2827285" cy="1006186"/>
          </a:xfrm>
          <a:prstGeom prst="irregularSeal2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Franklin Gothic Demi" panose="020B0703020102020204" pitchFamily="34" charset="0"/>
              </a:rPr>
              <a:t>OUTCOME</a:t>
            </a:r>
            <a:endParaRPr lang="en-ID" sz="1600">
              <a:latin typeface="Franklin Gothic Demi" panose="020B0703020102020204" pitchFamily="34" charset="0"/>
            </a:endParaRPr>
          </a:p>
        </p:txBody>
      </p:sp>
      <p:sp>
        <p:nvSpPr>
          <p:cNvPr id="1062" name="Arrow: Right 1061">
            <a:extLst>
              <a:ext uri="{FF2B5EF4-FFF2-40B4-BE49-F238E27FC236}">
                <a16:creationId xmlns:a16="http://schemas.microsoft.com/office/drawing/2014/main" id="{0552A786-516D-D281-D534-2EA5CDA1BF1A}"/>
              </a:ext>
            </a:extLst>
          </p:cNvPr>
          <p:cNvSpPr/>
          <p:nvPr/>
        </p:nvSpPr>
        <p:spPr>
          <a:xfrm>
            <a:off x="9797885" y="3353334"/>
            <a:ext cx="586462" cy="799566"/>
          </a:xfrm>
          <a:prstGeom prst="rightArrow">
            <a:avLst>
              <a:gd name="adj1" fmla="val 50000"/>
              <a:gd name="adj2" fmla="val 55426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59" name="Rectangle: Top Corners Rounded 1058">
            <a:extLst>
              <a:ext uri="{FF2B5EF4-FFF2-40B4-BE49-F238E27FC236}">
                <a16:creationId xmlns:a16="http://schemas.microsoft.com/office/drawing/2014/main" id="{D47D66BB-532E-F08D-70F8-4394DD6B3EB1}"/>
              </a:ext>
            </a:extLst>
          </p:cNvPr>
          <p:cNvSpPr/>
          <p:nvPr/>
        </p:nvSpPr>
        <p:spPr>
          <a:xfrm>
            <a:off x="8733138" y="2998385"/>
            <a:ext cx="1287162" cy="147420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u="sng" kern="100"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OUTPUT</a:t>
            </a:r>
            <a:endParaRPr lang="en-US" sz="1400" u="sng" kern="100">
              <a:latin typeface="Franklin Gothic Demi" panose="020B07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200" kern="100">
                <a:effectLst/>
                <a:latin typeface="Franklin Gothic Demi" panose="020B07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KONDISI GERAKAN PRAMUKA YG DIHARAPKAN</a:t>
            </a:r>
            <a:endParaRPr lang="en-ID" sz="1100" kern="100">
              <a:effectLst/>
              <a:latin typeface="Franklin Gothic Demi" panose="020B07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63" name="Arrow: Right 1062">
            <a:extLst>
              <a:ext uri="{FF2B5EF4-FFF2-40B4-BE49-F238E27FC236}">
                <a16:creationId xmlns:a16="http://schemas.microsoft.com/office/drawing/2014/main" id="{54864F62-5B4C-648F-DF1E-D1CD105D4525}"/>
              </a:ext>
            </a:extLst>
          </p:cNvPr>
          <p:cNvSpPr/>
          <p:nvPr/>
        </p:nvSpPr>
        <p:spPr>
          <a:xfrm rot="5400000">
            <a:off x="5292747" y="1831233"/>
            <a:ext cx="379616" cy="1798186"/>
          </a:xfrm>
          <a:prstGeom prst="rightArrow">
            <a:avLst>
              <a:gd name="adj1" fmla="val 50000"/>
              <a:gd name="adj2" fmla="val 75499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64" name="Arrow: Right 1063">
            <a:extLst>
              <a:ext uri="{FF2B5EF4-FFF2-40B4-BE49-F238E27FC236}">
                <a16:creationId xmlns:a16="http://schemas.microsoft.com/office/drawing/2014/main" id="{05DD96FC-BD51-771D-5FCB-F7651E2C3FFE}"/>
              </a:ext>
            </a:extLst>
          </p:cNvPr>
          <p:cNvSpPr/>
          <p:nvPr/>
        </p:nvSpPr>
        <p:spPr>
          <a:xfrm rot="16200000" flipV="1">
            <a:off x="5292747" y="3833814"/>
            <a:ext cx="379616" cy="1798186"/>
          </a:xfrm>
          <a:prstGeom prst="rightArrow">
            <a:avLst>
              <a:gd name="adj1" fmla="val 50000"/>
              <a:gd name="adj2" fmla="val 75499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29114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hqprint">
            <a:clrChange>
              <a:clrFrom>
                <a:srgbClr val="E3EDDD"/>
              </a:clrFrom>
              <a:clrTo>
                <a:srgbClr val="E3ED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5"/>
          <a:stretch/>
        </p:blipFill>
        <p:spPr>
          <a:xfrm>
            <a:off x="-1" y="-29029"/>
            <a:ext cx="12192001" cy="69233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96949" y="1961976"/>
            <a:ext cx="6691851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algn="just" defTabSz="121917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900" b="1" dirty="0" err="1" smtClean="0">
                <a:solidFill>
                  <a:prstClr val="black"/>
                </a:solidFill>
                <a:latin typeface="AgencyFB" panose="02000806040000020003" pitchFamily="2" charset="0"/>
              </a:rPr>
              <a:t>Pengembangan</a:t>
            </a:r>
            <a:r>
              <a:rPr lang="en-US" sz="1900" b="1" dirty="0" smtClean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ekosistem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digital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Gerakan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Pramuka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 smtClean="0">
                <a:solidFill>
                  <a:prstClr val="black"/>
                </a:solidFill>
                <a:latin typeface="AgencyFB" panose="02000806040000020003" pitchFamily="2" charset="0"/>
              </a:rPr>
              <a:t>utk</a:t>
            </a:r>
            <a:r>
              <a:rPr lang="en-US" sz="1900" b="1" dirty="0" smtClean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 smtClean="0">
                <a:solidFill>
                  <a:prstClr val="black"/>
                </a:solidFill>
                <a:latin typeface="AgencyFB" panose="02000806040000020003" pitchFamily="2" charset="0"/>
              </a:rPr>
              <a:t>mendukung</a:t>
            </a:r>
            <a:r>
              <a:rPr lang="en-US" sz="1900" b="1" dirty="0" smtClean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efektifitas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tata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kelola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organisasi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,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pembinaan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anggota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muda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,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pengelolaan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orang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dewasa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,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kerjasama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kemitraan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serta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program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pengabdian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masyarakat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dan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bela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negara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.</a:t>
            </a:r>
          </a:p>
          <a:p>
            <a:pPr marL="380990" indent="-380990" algn="just" defTabSz="121917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900" b="1" dirty="0" err="1" smtClean="0">
                <a:solidFill>
                  <a:prstClr val="black"/>
                </a:solidFill>
                <a:latin typeface="AgencyFB" panose="02000806040000020003" pitchFamily="2" charset="0"/>
              </a:rPr>
              <a:t>Perluasan</a:t>
            </a:r>
            <a:r>
              <a:rPr lang="en-US" sz="1900" b="1" dirty="0" smtClean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komunikasi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,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informasi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dan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edukasi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publik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berbasis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media multiplatform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untuk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membangun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kepercayaan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,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partisipasi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dan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dukungan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para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pemangku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kepentingan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pembinaan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dan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pengembangan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Gerakan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Pramuka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secara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optimal.</a:t>
            </a:r>
          </a:p>
          <a:p>
            <a:pPr marL="380990" indent="-380990" algn="just" defTabSz="121917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900" b="1" dirty="0" err="1" smtClean="0">
                <a:solidFill>
                  <a:prstClr val="black"/>
                </a:solidFill>
                <a:latin typeface="AgencyFB" panose="02000806040000020003" pitchFamily="2" charset="0"/>
              </a:rPr>
              <a:t>Peningkatan</a:t>
            </a:r>
            <a:r>
              <a:rPr lang="en-US" sz="1900" b="1" dirty="0" smtClean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kapasitas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program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pengabdian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masyarakat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dan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bela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negara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untuk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membangun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jiwa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kerelawanan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serta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karakter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kebangsaan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anggota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Gerakan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Pramuka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,</a:t>
            </a:r>
          </a:p>
          <a:p>
            <a:pPr marL="380990" indent="-380990" algn="just" defTabSz="121917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900" b="1" dirty="0" err="1" smtClean="0">
                <a:solidFill>
                  <a:prstClr val="black"/>
                </a:solidFill>
                <a:latin typeface="AgencyFB" panose="02000806040000020003" pitchFamily="2" charset="0"/>
              </a:rPr>
              <a:t>Peningkatan</a:t>
            </a:r>
            <a:r>
              <a:rPr lang="en-US" sz="1900" b="1" dirty="0" smtClean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profesionalisme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dan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kapasitas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kerjasama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kemitraan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dengan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berbagai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pihak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untuk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mendukung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strategi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pembinaan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dan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pengembangan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Gerakan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Pramuka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29177" y="1402729"/>
            <a:ext cx="28777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sz="3600" b="1" dirty="0" smtClean="0">
                <a:solidFill>
                  <a:srgbClr val="BC0030"/>
                </a:solidFill>
                <a:latin typeface="Montserrat" pitchFamily="2" charset="0"/>
              </a:rPr>
              <a:t>KEBIJAKAN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5560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540468" y="540291"/>
            <a:ext cx="62215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>
              <a:defRPr/>
            </a:pPr>
            <a:r>
              <a:rPr lang="en-US" sz="44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NAWA KARSA </a:t>
            </a:r>
            <a:endParaRPr lang="en-US" sz="9600" b="1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defTabSz="457189">
              <a:defRPr/>
            </a:pPr>
            <a:r>
              <a:rPr lang="en-US" sz="3600" b="1" dirty="0">
                <a:solidFill>
                  <a:prstClr val="black"/>
                </a:solidFill>
                <a:latin typeface="Agency FB" panose="020B0503020202020204" pitchFamily="34" charset="0"/>
              </a:rPr>
              <a:t>9 (</a:t>
            </a:r>
            <a:r>
              <a:rPr lang="en-US" sz="3600" b="1" dirty="0" err="1">
                <a:solidFill>
                  <a:prstClr val="black"/>
                </a:solidFill>
                <a:latin typeface="Agency FB" panose="020B0503020202020204" pitchFamily="34" charset="0"/>
              </a:rPr>
              <a:t>sembilan</a:t>
            </a:r>
            <a:r>
              <a:rPr lang="en-US" sz="3600" b="1" dirty="0">
                <a:solidFill>
                  <a:prstClr val="black"/>
                </a:solidFill>
                <a:latin typeface="Agency FB" panose="020B0503020202020204" pitchFamily="34" charset="0"/>
              </a:rPr>
              <a:t>) Agenda </a:t>
            </a:r>
            <a:r>
              <a:rPr lang="en-US" sz="3600" b="1" dirty="0" err="1">
                <a:solidFill>
                  <a:prstClr val="black"/>
                </a:solidFill>
                <a:latin typeface="Agency FB" panose="020B0503020202020204" pitchFamily="34" charset="0"/>
              </a:rPr>
              <a:t>Strategis</a:t>
            </a:r>
            <a:endParaRPr lang="en-US" sz="3600" b="1" dirty="0">
              <a:solidFill>
                <a:prstClr val="black"/>
              </a:solidFill>
              <a:latin typeface="Agency FB" panose="020B0503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1598" y="4502214"/>
            <a:ext cx="1332090" cy="2261443"/>
            <a:chOff x="653142" y="4339772"/>
            <a:chExt cx="1364344" cy="1857827"/>
          </a:xfrm>
        </p:grpSpPr>
        <p:sp>
          <p:nvSpPr>
            <p:cNvPr id="2" name="Rectangle 1"/>
            <p:cNvSpPr/>
            <p:nvPr/>
          </p:nvSpPr>
          <p:spPr>
            <a:xfrm>
              <a:off x="653143" y="5863770"/>
              <a:ext cx="1364343" cy="33382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00"/>
                  </a:solidFill>
                  <a:latin typeface="Bernard MT Condensed" panose="02050806060905020404" pitchFamily="18" charset="0"/>
                </a:rPr>
                <a:t>2024</a:t>
              </a:r>
              <a:endParaRPr lang="en-US" dirty="0">
                <a:solidFill>
                  <a:srgbClr val="FFFF00"/>
                </a:solidFill>
                <a:latin typeface="Bernard MT Condensed" panose="02050806060905020404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53142" y="4339772"/>
              <a:ext cx="1364343" cy="15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AgencyFB" panose="02000806040000020003" pitchFamily="2" charset="0"/>
                </a:rPr>
                <a:t>PERCEPATAN REFORMULASI, REGULASI, REVITALISASI TATA KELOLA DAN POLA PEMBINAAN</a:t>
              </a:r>
              <a:endParaRPr lang="en-US" sz="1600" dirty="0">
                <a:solidFill>
                  <a:schemeClr val="tx1"/>
                </a:solidFill>
                <a:latin typeface="AgencyFB" panose="02000806040000020003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433687" y="4095860"/>
            <a:ext cx="1332090" cy="2261443"/>
            <a:chOff x="653142" y="4339772"/>
            <a:chExt cx="1364344" cy="1857827"/>
          </a:xfrm>
        </p:grpSpPr>
        <p:sp>
          <p:nvSpPr>
            <p:cNvPr id="29" name="Rectangle 28"/>
            <p:cNvSpPr/>
            <p:nvPr/>
          </p:nvSpPr>
          <p:spPr>
            <a:xfrm>
              <a:off x="653143" y="5863770"/>
              <a:ext cx="1364343" cy="33382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00"/>
                  </a:solidFill>
                  <a:latin typeface="Bernard MT Condensed" panose="02050806060905020404" pitchFamily="18" charset="0"/>
                </a:rPr>
                <a:t>2025</a:t>
              </a:r>
              <a:endParaRPr lang="en-US" dirty="0">
                <a:solidFill>
                  <a:srgbClr val="FFFF00"/>
                </a:solidFill>
                <a:latin typeface="Bernard MT Condensed" panose="02050806060905020404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53142" y="4339772"/>
              <a:ext cx="1364343" cy="15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600" dirty="0" smtClean="0">
                  <a:solidFill>
                    <a:prstClr val="black"/>
                  </a:solidFill>
                  <a:latin typeface="AgencyFB" panose="02000806040000020003" pitchFamily="2" charset="0"/>
                </a:rPr>
                <a:t>PEMBENTUKAN &amp; REVITALISASI LEMBAGA STRATEGIS PENDUKUNG KEBIJAKAN &amp; PEMBINAAN</a:t>
              </a:r>
              <a:endParaRPr lang="en-US" sz="1600" dirty="0">
                <a:solidFill>
                  <a:prstClr val="black"/>
                </a:solidFill>
                <a:latin typeface="AgencyFB" panose="02000806040000020003" pitchFamily="2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765776" y="3689506"/>
            <a:ext cx="1332090" cy="2261443"/>
            <a:chOff x="653142" y="4339772"/>
            <a:chExt cx="1364344" cy="1857827"/>
          </a:xfrm>
        </p:grpSpPr>
        <p:sp>
          <p:nvSpPr>
            <p:cNvPr id="34" name="Rectangle 33"/>
            <p:cNvSpPr/>
            <p:nvPr/>
          </p:nvSpPr>
          <p:spPr>
            <a:xfrm>
              <a:off x="653143" y="5863770"/>
              <a:ext cx="1364343" cy="33382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00"/>
                  </a:solidFill>
                  <a:latin typeface="Bernard MT Condensed" panose="02050806060905020404" pitchFamily="18" charset="0"/>
                </a:rPr>
                <a:t>2026</a:t>
              </a:r>
              <a:endParaRPr lang="en-US" dirty="0">
                <a:solidFill>
                  <a:srgbClr val="FFFF00"/>
                </a:solidFill>
                <a:latin typeface="Bernard MT Condensed" panose="02050806060905020404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53142" y="4339772"/>
              <a:ext cx="1364343" cy="15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600" dirty="0" smtClean="0">
                  <a:solidFill>
                    <a:prstClr val="black"/>
                  </a:solidFill>
                  <a:latin typeface="AgencyFB" panose="02000806040000020003" pitchFamily="2" charset="0"/>
                </a:rPr>
                <a:t>PENGEMBANGAN PEMBINAAN ANGGOTA MUDA DAN PENGELOLAAN ANGGOTA DEWASA</a:t>
              </a:r>
              <a:endParaRPr lang="en-US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097865" y="3283152"/>
            <a:ext cx="1332090" cy="2261443"/>
            <a:chOff x="653142" y="4339772"/>
            <a:chExt cx="1364344" cy="1857827"/>
          </a:xfrm>
        </p:grpSpPr>
        <p:sp>
          <p:nvSpPr>
            <p:cNvPr id="37" name="Rectangle 36"/>
            <p:cNvSpPr/>
            <p:nvPr/>
          </p:nvSpPr>
          <p:spPr>
            <a:xfrm>
              <a:off x="653143" y="5863770"/>
              <a:ext cx="1364343" cy="33382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00"/>
                  </a:solidFill>
                  <a:latin typeface="Bernard MT Condensed" panose="02050806060905020404" pitchFamily="18" charset="0"/>
                </a:rPr>
                <a:t>2027</a:t>
              </a:r>
              <a:endParaRPr lang="en-US" dirty="0">
                <a:solidFill>
                  <a:srgbClr val="FFFF00"/>
                </a:solidFill>
                <a:latin typeface="Bernard MT Condensed" panose="02050806060905020404" pitchFamily="18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53142" y="4339772"/>
              <a:ext cx="1364343" cy="15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600" dirty="0" smtClean="0">
                  <a:solidFill>
                    <a:prstClr val="black"/>
                  </a:solidFill>
                  <a:latin typeface="AgencyFB" panose="02000806040000020003" pitchFamily="2" charset="0"/>
                </a:rPr>
                <a:t>OPTIMALISASI ASET GERAKAN PRAMUKA UNTUK MENUNJANG KEMANDIRIAN</a:t>
              </a:r>
              <a:endParaRPr lang="en-US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429954" y="2876799"/>
            <a:ext cx="1332090" cy="2261443"/>
            <a:chOff x="653142" y="4339772"/>
            <a:chExt cx="1364344" cy="1857827"/>
          </a:xfrm>
        </p:grpSpPr>
        <p:sp>
          <p:nvSpPr>
            <p:cNvPr id="49" name="Rectangle 48"/>
            <p:cNvSpPr/>
            <p:nvPr/>
          </p:nvSpPr>
          <p:spPr>
            <a:xfrm>
              <a:off x="653143" y="5863770"/>
              <a:ext cx="1364343" cy="33382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00"/>
                  </a:solidFill>
                  <a:latin typeface="Bernard MT Condensed" panose="02050806060905020404" pitchFamily="18" charset="0"/>
                </a:rPr>
                <a:t>2028</a:t>
              </a:r>
              <a:endParaRPr lang="en-US" dirty="0">
                <a:solidFill>
                  <a:srgbClr val="FFFF00"/>
                </a:solidFill>
                <a:latin typeface="Bernard MT Condensed" panose="02050806060905020404" pitchFamily="18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53142" y="4339772"/>
              <a:ext cx="1364343" cy="15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500" dirty="0" smtClean="0">
                  <a:solidFill>
                    <a:prstClr val="black"/>
                  </a:solidFill>
                  <a:latin typeface="AgencyFB" panose="02000806040000020003" pitchFamily="2" charset="0"/>
                </a:rPr>
                <a:t>PENGEMBANGAN TATA KELOLA &amp; PEMBINAAN ANGGOTA SBG ASET BANGSA MENUJU INDONESIA EMAS 2045</a:t>
              </a:r>
              <a:endParaRPr lang="en-US" sz="15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762043" y="2470445"/>
            <a:ext cx="1332090" cy="2261443"/>
            <a:chOff x="653142" y="4339772"/>
            <a:chExt cx="1364344" cy="1857827"/>
          </a:xfrm>
        </p:grpSpPr>
        <p:sp>
          <p:nvSpPr>
            <p:cNvPr id="58" name="Rectangle 57"/>
            <p:cNvSpPr/>
            <p:nvPr/>
          </p:nvSpPr>
          <p:spPr>
            <a:xfrm>
              <a:off x="653143" y="5863770"/>
              <a:ext cx="1364343" cy="33382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00"/>
                  </a:solidFill>
                  <a:latin typeface="Bernard MT Condensed" panose="02050806060905020404" pitchFamily="18" charset="0"/>
                </a:rPr>
                <a:t>2033</a:t>
              </a:r>
              <a:endParaRPr lang="en-US" dirty="0">
                <a:solidFill>
                  <a:srgbClr val="FFFF00"/>
                </a:solidFill>
                <a:latin typeface="Bernard MT Condensed" panose="02050806060905020404" pitchFamily="18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53142" y="4339772"/>
              <a:ext cx="1364343" cy="15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600" dirty="0" smtClean="0">
                  <a:solidFill>
                    <a:prstClr val="black"/>
                  </a:solidFill>
                  <a:latin typeface="AgencyFB" panose="02000806040000020003" pitchFamily="2" charset="0"/>
                </a:rPr>
                <a:t>REVITALISASI DAN RE-ENGINEERING UNTUK PEMENUHAN KEBUTUHAN</a:t>
              </a:r>
              <a:endParaRPr lang="en-US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094132" y="2064091"/>
            <a:ext cx="1332090" cy="2261443"/>
            <a:chOff x="653142" y="4339772"/>
            <a:chExt cx="1364344" cy="1857827"/>
          </a:xfrm>
        </p:grpSpPr>
        <p:sp>
          <p:nvSpPr>
            <p:cNvPr id="61" name="Rectangle 60"/>
            <p:cNvSpPr/>
            <p:nvPr/>
          </p:nvSpPr>
          <p:spPr>
            <a:xfrm>
              <a:off x="653143" y="5863770"/>
              <a:ext cx="1364343" cy="33382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00"/>
                  </a:solidFill>
                  <a:latin typeface="Bernard MT Condensed" panose="02050806060905020404" pitchFamily="18" charset="0"/>
                </a:rPr>
                <a:t>2038</a:t>
              </a:r>
              <a:endParaRPr lang="en-US" dirty="0">
                <a:solidFill>
                  <a:srgbClr val="FFFF00"/>
                </a:solidFill>
                <a:latin typeface="Bernard MT Condensed" panose="02050806060905020404" pitchFamily="18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53142" y="4339772"/>
              <a:ext cx="1364343" cy="15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600" dirty="0">
                  <a:solidFill>
                    <a:prstClr val="black"/>
                  </a:solidFill>
                  <a:latin typeface="AgencyFB" panose="02000806040000020003" pitchFamily="2" charset="0"/>
                </a:rPr>
                <a:t>REVITALISASI DAN RE-ENGINEERING UNTUK PEMENUHAN KEBUTUHAN</a:t>
              </a:r>
              <a:endParaRPr lang="en-US" sz="1600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9426221" y="1657737"/>
            <a:ext cx="1332090" cy="2261443"/>
            <a:chOff x="653142" y="4339772"/>
            <a:chExt cx="1364344" cy="1857827"/>
          </a:xfrm>
        </p:grpSpPr>
        <p:sp>
          <p:nvSpPr>
            <p:cNvPr id="64" name="Rectangle 63"/>
            <p:cNvSpPr/>
            <p:nvPr/>
          </p:nvSpPr>
          <p:spPr>
            <a:xfrm>
              <a:off x="653143" y="5863770"/>
              <a:ext cx="1364343" cy="33382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00"/>
                  </a:solidFill>
                  <a:latin typeface="Bernard MT Condensed" panose="02050806060905020404" pitchFamily="18" charset="0"/>
                </a:rPr>
                <a:t>2043</a:t>
              </a:r>
              <a:endParaRPr lang="en-US" dirty="0">
                <a:solidFill>
                  <a:srgbClr val="FFFF00"/>
                </a:solidFill>
                <a:latin typeface="Bernard MT Condensed" panose="02050806060905020404" pitchFamily="18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53142" y="4339772"/>
              <a:ext cx="1364343" cy="15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600" dirty="0">
                  <a:solidFill>
                    <a:prstClr val="black"/>
                  </a:solidFill>
                  <a:latin typeface="AgencyFB" panose="02000806040000020003" pitchFamily="2" charset="0"/>
                </a:rPr>
                <a:t>REVITALISASI DAN RE-ENGINEERING UNTUK PEMENUHAN </a:t>
              </a:r>
              <a:r>
                <a:rPr lang="en-US" sz="1600" dirty="0" smtClean="0">
                  <a:solidFill>
                    <a:prstClr val="black"/>
                  </a:solidFill>
                  <a:latin typeface="AgencyFB" panose="02000806040000020003" pitchFamily="2" charset="0"/>
                </a:rPr>
                <a:t>KEBUTUHAN</a:t>
              </a:r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0758310" y="1251383"/>
            <a:ext cx="1332090" cy="2261443"/>
            <a:chOff x="653142" y="4339772"/>
            <a:chExt cx="1364344" cy="1857827"/>
          </a:xfrm>
        </p:grpSpPr>
        <p:sp>
          <p:nvSpPr>
            <p:cNvPr id="67" name="Rectangle 66"/>
            <p:cNvSpPr/>
            <p:nvPr/>
          </p:nvSpPr>
          <p:spPr>
            <a:xfrm>
              <a:off x="653143" y="5863770"/>
              <a:ext cx="1364343" cy="33382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00"/>
                  </a:solidFill>
                  <a:latin typeface="Bernard MT Condensed" panose="02050806060905020404" pitchFamily="18" charset="0"/>
                </a:rPr>
                <a:t>2045</a:t>
              </a:r>
              <a:endParaRPr lang="en-US" dirty="0">
                <a:solidFill>
                  <a:srgbClr val="FFFF00"/>
                </a:solidFill>
                <a:latin typeface="Bernard MT Condensed" panose="02050806060905020404" pitchFamily="18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53142" y="4339772"/>
              <a:ext cx="1364343" cy="15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500" dirty="0" smtClean="0">
                  <a:solidFill>
                    <a:prstClr val="black"/>
                  </a:solidFill>
                  <a:latin typeface="AgencyFB" panose="02000806040000020003" pitchFamily="2" charset="0"/>
                </a:rPr>
                <a:t>STABILITAS BANGSA YG TERJAGA, KEBERLANJUTAN DAN KESINAM-BUNGAN SDM YG BERKUALITAS</a:t>
              </a:r>
              <a:endParaRPr lang="en-US" sz="15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032357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6-Point Star 5"/>
          <p:cNvSpPr/>
          <p:nvPr/>
        </p:nvSpPr>
        <p:spPr>
          <a:xfrm>
            <a:off x="850646" y="2068965"/>
            <a:ext cx="3492409" cy="2022303"/>
          </a:xfrm>
          <a:prstGeom prst="star6">
            <a:avLst>
              <a:gd name="adj" fmla="val 43328"/>
              <a:gd name="hf" fmla="val 115470"/>
            </a:avLst>
          </a:prstGeom>
          <a:solidFill>
            <a:srgbClr val="54812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d-ID" sz="2000" dirty="0" smtClean="0">
                <a:solidFill>
                  <a:srgbClr val="FFFF00"/>
                </a:solidFill>
                <a:latin typeface="Franklin Gothic Medium Cond" panose="020B0606030402020204" pitchFamily="34" charset="0"/>
              </a:rPr>
              <a:t>5</a:t>
            </a:r>
            <a:endParaRPr lang="id-ID" dirty="0" smtClean="0">
              <a:solidFill>
                <a:srgbClr val="FFFF00"/>
              </a:solidFill>
              <a:latin typeface="Franklin Gothic Medium Cond" panose="020B06060304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/>
              <a:t>Langkah</a:t>
            </a:r>
            <a:r>
              <a:rPr lang="en-US" dirty="0" smtClean="0"/>
              <a:t> </a:t>
            </a:r>
            <a:r>
              <a:rPr lang="en-US" dirty="0"/>
              <a:t>&amp; </a:t>
            </a:r>
            <a:r>
              <a:rPr lang="en-US" dirty="0" err="1" smtClean="0"/>
              <a:t>Upaya’S</a:t>
            </a:r>
            <a:r>
              <a:rPr lang="en-US" dirty="0" smtClean="0"/>
              <a:t> </a:t>
            </a:r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/>
              <a:t>Gerakan</a:t>
            </a:r>
            <a:r>
              <a:rPr lang="en-US" dirty="0"/>
              <a:t> </a:t>
            </a:r>
            <a:r>
              <a:rPr lang="en-US" dirty="0" err="1"/>
              <a:t>Pramuka</a:t>
            </a:r>
            <a:r>
              <a:rPr lang="en-US" dirty="0"/>
              <a:t> </a:t>
            </a:r>
            <a:r>
              <a:rPr lang="en-US" dirty="0" err="1"/>
              <a:t>Menuju</a:t>
            </a:r>
            <a:r>
              <a:rPr lang="en-US" dirty="0"/>
              <a:t> Indonesia </a:t>
            </a:r>
            <a:r>
              <a:rPr lang="en-US" dirty="0" err="1"/>
              <a:t>Emas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2045</a:t>
            </a:r>
            <a:endParaRPr lang="id-ID" dirty="0">
              <a:solidFill>
                <a:prstClr val="white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7" name="6-Point Star 6"/>
          <p:cNvSpPr/>
          <p:nvPr/>
        </p:nvSpPr>
        <p:spPr>
          <a:xfrm>
            <a:off x="2622377" y="513347"/>
            <a:ext cx="3492409" cy="2022303"/>
          </a:xfrm>
          <a:prstGeom prst="star6">
            <a:avLst>
              <a:gd name="adj" fmla="val 43328"/>
              <a:gd name="hf" fmla="val 115470"/>
            </a:avLst>
          </a:prstGeom>
          <a:solidFill>
            <a:srgbClr val="54812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d-ID" sz="2000" dirty="0" smtClean="0">
                <a:solidFill>
                  <a:srgbClr val="FFFF00"/>
                </a:solidFill>
                <a:latin typeface="Franklin Gothic Medium Cond" panose="020B0606030402020204" pitchFamily="34" charset="0"/>
              </a:rPr>
              <a:t>6</a:t>
            </a:r>
            <a:endParaRPr lang="id-ID" dirty="0" smtClean="0">
              <a:solidFill>
                <a:srgbClr val="FFFF00"/>
              </a:solidFill>
              <a:latin typeface="Franklin Gothic Medium Cond" panose="020B0606030402020204" pitchFamily="34" charset="0"/>
            </a:endParaRPr>
          </a:p>
          <a:p>
            <a:pPr lvl="0" algn="ctr"/>
            <a:r>
              <a:rPr lang="en-US" dirty="0" err="1" smtClean="0"/>
              <a:t>Penutup</a:t>
            </a:r>
            <a:r>
              <a:rPr lang="en-US" dirty="0"/>
              <a:t> </a:t>
            </a:r>
            <a:endParaRPr lang="en-US" dirty="0" smtClean="0"/>
          </a:p>
          <a:p>
            <a:pPr lvl="0" algn="ctr"/>
            <a:r>
              <a:rPr lang="en-US" dirty="0" smtClean="0"/>
              <a:t>(</a:t>
            </a:r>
            <a:r>
              <a:rPr lang="en-US" dirty="0" err="1" smtClean="0"/>
              <a:t>Kesimpulan</a:t>
            </a:r>
            <a:r>
              <a:rPr lang="en-US" dirty="0" smtClean="0"/>
              <a:t> &amp; Saran)</a:t>
            </a:r>
            <a:endParaRPr lang="en-US" dirty="0"/>
          </a:p>
        </p:txBody>
      </p:sp>
      <p:sp>
        <p:nvSpPr>
          <p:cNvPr id="8" name="6-Point Star 7"/>
          <p:cNvSpPr/>
          <p:nvPr/>
        </p:nvSpPr>
        <p:spPr>
          <a:xfrm>
            <a:off x="6227115" y="513347"/>
            <a:ext cx="3492409" cy="2022303"/>
          </a:xfrm>
          <a:prstGeom prst="star6">
            <a:avLst>
              <a:gd name="adj" fmla="val 43328"/>
              <a:gd name="hf" fmla="val 115470"/>
            </a:avLst>
          </a:prstGeom>
          <a:solidFill>
            <a:srgbClr val="54812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d-ID" sz="2000" dirty="0" smtClean="0">
                <a:solidFill>
                  <a:srgbClr val="FFFF00"/>
                </a:solidFill>
                <a:latin typeface="Franklin Gothic Medium Cond" panose="020B0606030402020204" pitchFamily="34" charset="0"/>
              </a:rPr>
              <a:t>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/>
              <a:t>Pendahuluan</a:t>
            </a:r>
            <a:endParaRPr lang="en-US" dirty="0"/>
          </a:p>
        </p:txBody>
      </p:sp>
      <p:sp>
        <p:nvSpPr>
          <p:cNvPr id="9" name="6-Point Star 8"/>
          <p:cNvSpPr/>
          <p:nvPr/>
        </p:nvSpPr>
        <p:spPr>
          <a:xfrm>
            <a:off x="2622377" y="3620750"/>
            <a:ext cx="3492409" cy="2022303"/>
          </a:xfrm>
          <a:prstGeom prst="star6">
            <a:avLst>
              <a:gd name="adj" fmla="val 43328"/>
              <a:gd name="hf" fmla="val 115470"/>
            </a:avLst>
          </a:prstGeom>
          <a:solidFill>
            <a:srgbClr val="54812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d-ID" sz="2000" dirty="0" smtClean="0">
                <a:solidFill>
                  <a:srgbClr val="FFFF00"/>
                </a:solidFill>
                <a:latin typeface="Franklin Gothic Medium Cond" panose="020B0606030402020204" pitchFamily="34" charset="0"/>
              </a:rPr>
              <a:t>4</a:t>
            </a:r>
            <a:endParaRPr lang="id-ID" dirty="0" smtClean="0">
              <a:solidFill>
                <a:srgbClr val="FFFF00"/>
              </a:solidFill>
              <a:latin typeface="Franklin Gothic Medium Cond" panose="020B06060304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Gerakan</a:t>
            </a:r>
            <a:r>
              <a:rPr lang="en-US" dirty="0"/>
              <a:t> </a:t>
            </a:r>
            <a:r>
              <a:rPr lang="en-US" dirty="0" err="1"/>
              <a:t>Pramuka</a:t>
            </a:r>
            <a:r>
              <a:rPr lang="en-US" dirty="0"/>
              <a:t> yang </a:t>
            </a:r>
            <a:r>
              <a:rPr lang="en-US" dirty="0" err="1"/>
              <a:t>harapkan</a:t>
            </a:r>
            <a:r>
              <a:rPr lang="en-US" dirty="0"/>
              <a:t> </a:t>
            </a:r>
            <a:endParaRPr lang="id-ID" dirty="0">
              <a:solidFill>
                <a:prstClr val="white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0" name="6-Point Star 9"/>
          <p:cNvSpPr/>
          <p:nvPr/>
        </p:nvSpPr>
        <p:spPr>
          <a:xfrm>
            <a:off x="6227115" y="3620750"/>
            <a:ext cx="3492409" cy="2022303"/>
          </a:xfrm>
          <a:prstGeom prst="star6">
            <a:avLst>
              <a:gd name="adj" fmla="val 43328"/>
              <a:gd name="hf" fmla="val 115470"/>
            </a:avLst>
          </a:prstGeom>
          <a:solidFill>
            <a:srgbClr val="54812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d-ID" sz="2000" dirty="0" smtClean="0">
                <a:solidFill>
                  <a:srgbClr val="FFFF00"/>
                </a:solidFill>
                <a:latin typeface="Franklin Gothic Medium Cond" panose="020B0606030402020204" pitchFamily="34" charset="0"/>
              </a:rPr>
              <a:t>3</a:t>
            </a:r>
            <a:endParaRPr lang="id-ID" dirty="0" smtClean="0">
              <a:solidFill>
                <a:srgbClr val="FFFF00"/>
              </a:solidFill>
              <a:latin typeface="Franklin Gothic Medium Cond" panose="020B06060304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/>
              <a:t>Faktor</a:t>
            </a:r>
            <a:r>
              <a:rPr lang="en-US" dirty="0"/>
              <a:t> yang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endParaRPr lang="id-ID" dirty="0">
              <a:solidFill>
                <a:prstClr val="white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1" name="6-Point Star 10"/>
          <p:cNvSpPr/>
          <p:nvPr/>
        </p:nvSpPr>
        <p:spPr>
          <a:xfrm>
            <a:off x="4422194" y="2068965"/>
            <a:ext cx="3492409" cy="2022303"/>
          </a:xfrm>
          <a:prstGeom prst="star6">
            <a:avLst>
              <a:gd name="adj" fmla="val 43328"/>
              <a:gd name="hf" fmla="val 11547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ooper Black" panose="0208090404030B020404" pitchFamily="18" charset="0"/>
              </a:rPr>
              <a:t>RUANG LINGKUP</a:t>
            </a:r>
            <a:endParaRPr lang="id-ID" sz="2000" dirty="0">
              <a:solidFill>
                <a:prstClr val="black"/>
              </a:solidFill>
              <a:latin typeface="Cooper Black" panose="0208090404030B020404" pitchFamily="18" charset="0"/>
            </a:endParaRPr>
          </a:p>
        </p:txBody>
      </p:sp>
      <p:sp>
        <p:nvSpPr>
          <p:cNvPr id="12" name="6-Point Star 11"/>
          <p:cNvSpPr/>
          <p:nvPr/>
        </p:nvSpPr>
        <p:spPr>
          <a:xfrm>
            <a:off x="7993739" y="2068965"/>
            <a:ext cx="3492409" cy="2022303"/>
          </a:xfrm>
          <a:prstGeom prst="star6">
            <a:avLst>
              <a:gd name="adj" fmla="val 43328"/>
              <a:gd name="hf" fmla="val 115470"/>
            </a:avLst>
          </a:prstGeom>
          <a:solidFill>
            <a:srgbClr val="54812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d-ID" sz="2000" dirty="0" smtClean="0">
                <a:solidFill>
                  <a:srgbClr val="FFFF00"/>
                </a:solidFill>
                <a:latin typeface="Franklin Gothic Medium Cond" panose="020B0606030402020204" pitchFamily="34" charset="0"/>
              </a:rPr>
              <a:t>2</a:t>
            </a:r>
            <a:endParaRPr lang="id-ID" dirty="0" smtClean="0">
              <a:solidFill>
                <a:srgbClr val="FFFF00"/>
              </a:solidFill>
              <a:latin typeface="Franklin Gothic Medium Cond" panose="020B06060304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Gerakan</a:t>
            </a:r>
            <a:r>
              <a:rPr lang="en-US" dirty="0"/>
              <a:t> </a:t>
            </a:r>
            <a:r>
              <a:rPr lang="en-US" dirty="0" err="1"/>
              <a:t>Pramuka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endParaRPr lang="id-ID" dirty="0">
              <a:solidFill>
                <a:prstClr val="white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5409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90" r="22090"/>
          <a:stretch/>
        </p:blipFill>
        <p:spPr>
          <a:xfrm>
            <a:off x="10154653" y="-15559"/>
            <a:ext cx="2037240" cy="6312167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9991444" y="0"/>
            <a:ext cx="265450" cy="6312092"/>
            <a:chOff x="6573078" y="-7620"/>
            <a:chExt cx="265450" cy="6116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Rectangle 15"/>
            <p:cNvSpPr/>
            <p:nvPr/>
          </p:nvSpPr>
          <p:spPr>
            <a:xfrm>
              <a:off x="6573078" y="0"/>
              <a:ext cx="132522" cy="61087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706006" y="-7620"/>
              <a:ext cx="132522" cy="61087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4" name="Rectangle 3"/>
          <p:cNvSpPr/>
          <p:nvPr/>
        </p:nvSpPr>
        <p:spPr>
          <a:xfrm>
            <a:off x="1202903" y="94492"/>
            <a:ext cx="87463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457200"/>
            <a:r>
              <a:rPr lang="en-US" sz="4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KONDISI GERAKAN PRAMUKA SAAT INI</a:t>
            </a:r>
            <a:endParaRPr lang="en-US" sz="40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02903" y="946756"/>
            <a:ext cx="8668250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indent="-449263"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Undang-Undang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Republik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 Indonesia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Nomor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 12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Tahun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 2010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Tentang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 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Gerakan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Pramuka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 yang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ada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saat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ini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tidak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relevan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terutama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untuk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kedudukan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Pramuka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statusnya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belum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 di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wadahi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dalam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Pasal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Ka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Mabinas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,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Gubernur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,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Bupati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/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walikota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harus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dibunyikan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dalam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 UU</a:t>
            </a:r>
          </a:p>
          <a:p>
            <a:pPr marL="449263" indent="-449263"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Sumber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Daya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Manusia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secara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kualitas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maupun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kuantitas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rasionya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belum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sesuai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Franklin Gothic Demi" panose="020B0703020102020204" pitchFamily="34" charset="0"/>
            </a:endParaRPr>
          </a:p>
          <a:p>
            <a:pPr marL="449263" indent="-449263"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Data 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di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Gerakan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Pramuka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saat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ini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belum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 Valid</a:t>
            </a:r>
          </a:p>
          <a:p>
            <a:pPr marL="449263" indent="-449263"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Sarana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Prasarana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Franklin Gothic Demi" panose="020B0703020102020204" pitchFamily="34" charset="0"/>
            </a:endParaRPr>
          </a:p>
          <a:p>
            <a:pPr marL="449263" indent="-449263"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Kurikulum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Franklin Gothic Demi" panose="020B0703020102020204" pitchFamily="34" charset="0"/>
            </a:endParaRPr>
          </a:p>
          <a:p>
            <a:pPr marL="449263" indent="-449263"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Dukungan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Anggaran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 yang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masih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terbatas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 (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Hanya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7 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M)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ambil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contoh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dari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daerah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Contoh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untuk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Rakernas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dan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Sidparnas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Franklin Gothic Demi" panose="020B0703020102020204" pitchFamily="34" charset="0"/>
              </a:rPr>
              <a:t> 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5230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redmondmag.com/Articles/2014/04/24/%7E/media/ECG/redmondmag/Images/introimages2014/140424REDMackieRoadmap.ash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" y="0"/>
            <a:ext cx="1218882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75420" y="1975088"/>
            <a:ext cx="45827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id-ID" sz="48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FAKTOR’S</a:t>
            </a:r>
            <a:endParaRPr lang="en-US" altLang="id-ID" sz="24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43335" y="1941045"/>
            <a:ext cx="527175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id-ID" sz="4800" b="1" dirty="0">
                <a:solidFill>
                  <a:schemeClr val="tx2">
                    <a:lumMod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FAKTOR’S</a:t>
            </a:r>
            <a:endParaRPr lang="en-US" altLang="id-ID" sz="4000" b="1" dirty="0">
              <a:solidFill>
                <a:schemeClr val="tx2">
                  <a:lumMod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  <a:p>
            <a:pPr defTabSz="4572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id-ID" sz="3200" b="1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Arial" panose="020B0604020202020204" pitchFamily="34" charset="0"/>
              </a:rPr>
              <a:t>YANG MEMPENGARUHI</a:t>
            </a:r>
            <a:endParaRPr lang="en-US" altLang="id-ID" sz="2400" b="1" dirty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/>
              <a:cs typeface="Arial" panose="020B0604020202020204" pitchFamily="34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171701" y="5853237"/>
            <a:ext cx="21755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572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id-ID" sz="4800" b="1" dirty="0" smtClean="0">
                <a:solidFill>
                  <a:prstClr val="white"/>
                </a:solidFill>
                <a:latin typeface="AgencyFB" panose="02000806040000020003" pitchFamily="2" charset="0"/>
              </a:rPr>
              <a:t>INTERNAL</a:t>
            </a:r>
            <a:endParaRPr lang="en-US" altLang="id-ID" sz="4800" b="1" dirty="0">
              <a:solidFill>
                <a:prstClr val="white"/>
              </a:solidFill>
              <a:latin typeface="AgencyFB" panose="02000806040000020003" pitchFamily="2" charset="0"/>
            </a:endParaRPr>
          </a:p>
        </p:txBody>
      </p:sp>
      <p:grpSp>
        <p:nvGrpSpPr>
          <p:cNvPr id="11" name="Group 17"/>
          <p:cNvGrpSpPr>
            <a:grpSpLocks/>
          </p:cNvGrpSpPr>
          <p:nvPr/>
        </p:nvGrpSpPr>
        <p:grpSpPr bwMode="auto">
          <a:xfrm>
            <a:off x="10252596" y="6436121"/>
            <a:ext cx="420687" cy="396002"/>
            <a:chOff x="289890" y="380094"/>
            <a:chExt cx="420688" cy="394606"/>
          </a:xfrm>
        </p:grpSpPr>
        <p:pic>
          <p:nvPicPr>
            <p:cNvPr id="12" name="Picture 19" descr="radar005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438" y="392112"/>
              <a:ext cx="361950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AutoShape 22"/>
            <p:cNvSpPr>
              <a:spLocks noChangeArrowheads="1"/>
            </p:cNvSpPr>
            <p:nvPr/>
          </p:nvSpPr>
          <p:spPr bwMode="auto">
            <a:xfrm>
              <a:off x="289890" y="380094"/>
              <a:ext cx="420688" cy="382820"/>
            </a:xfrm>
            <a:prstGeom prst="star16">
              <a:avLst>
                <a:gd name="adj" fmla="val 37500"/>
              </a:avLst>
            </a:prstGeom>
            <a:noFill/>
            <a:ln w="19050">
              <a:noFill/>
              <a:miter lim="800000"/>
              <a:headEnd/>
              <a:tailEnd/>
            </a:ln>
            <a:effectLst>
              <a:prstShdw prst="shdw17" dist="17961" dir="2700000">
                <a:srgbClr val="000000"/>
              </a:prstShdw>
            </a:effectLst>
          </p:spPr>
          <p:txBody>
            <a:bodyPr wrap="none" anchor="ctr"/>
            <a:lstStyle/>
            <a:p>
              <a:pPr algn="ctr" defTabSz="457200">
                <a:defRPr/>
              </a:pPr>
              <a:fld id="{B852F70D-3D48-40CB-BC29-4EC6FBDEC3E2}" type="slidenum">
                <a:rPr lang="en-US" b="1" kern="0">
                  <a:solidFill>
                    <a:sysClr val="window" lastClr="FFFFFF"/>
                  </a:solidFill>
                  <a:latin typeface="Century Gothic"/>
                  <a:cs typeface="Arial" panose="020B0604020202020204" pitchFamily="34" charset="0"/>
                </a:rPr>
                <a:pPr algn="ctr" defTabSz="457200">
                  <a:defRPr/>
                </a:pPr>
                <a:t>14</a:t>
              </a:fld>
              <a:endParaRPr lang="en-US" b="1" kern="0" dirty="0">
                <a:solidFill>
                  <a:sysClr val="window" lastClr="FFFFFF"/>
                </a:solidFill>
                <a:latin typeface="Century Gothic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6352349" y="5853237"/>
            <a:ext cx="25410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572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id-ID" sz="4800" b="1" dirty="0" smtClean="0">
                <a:solidFill>
                  <a:prstClr val="white"/>
                </a:solidFill>
                <a:latin typeface="AgencyFB" panose="02000806040000020003" pitchFamily="2" charset="0"/>
              </a:rPr>
              <a:t>EKSTERNAL</a:t>
            </a:r>
            <a:endParaRPr lang="en-US" altLang="id-ID" sz="4800" b="1" dirty="0">
              <a:solidFill>
                <a:prstClr val="white"/>
              </a:solidFill>
              <a:latin typeface="AgencyFB" panose="020008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64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www.ollydondokambey.com/wp-content/uploads/2011/12/alat%20transporta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00414"/>
            <a:ext cx="6096000" cy="345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rezaantonius.files.wordpress.com/2011/03/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9856"/>
            <a:ext cx="6096000" cy="342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0.gstatic.com/images?q=tbn:ANd9GcRohC0AgYy6LSO5tdjmx2YzN7BNcKjUTQdWjxEEslfGkfkfKqj-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82"/>
            <a:ext cx="6096000" cy="342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isomwebs.com/wp-content/uploads/2012/04/KARYA-ILMIAH-PENGARUH-GLOBALISASI-TERHADAP-EKSISTENSI-KEBUDAYAAN-DAERAH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2"/>
            <a:ext cx="6096000" cy="342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629" y="1163468"/>
            <a:ext cx="5969845" cy="4880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 rot="19139863">
            <a:off x="2363274" y="2623796"/>
            <a:ext cx="7205053" cy="120032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d-ID" sz="7200" b="1" dirty="0">
                <a:ln/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GLOBALISASI</a:t>
            </a:r>
            <a:endParaRPr lang="en-US" sz="5400" b="1" dirty="0">
              <a:ln/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330251"/>
            <a:ext cx="12192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400" dirty="0">
                <a:solidFill>
                  <a:prstClr val="white"/>
                </a:solidFill>
                <a:effectLst>
                  <a:glow rad="279400">
                    <a:prstClr val="black"/>
                  </a:glow>
                </a:effectLst>
                <a:latin typeface="Franklin Gothic Medium" panose="020B0603020102020204" pitchFamily="34" charset="0"/>
              </a:rPr>
              <a:t>DISAMPING KRISIS MENTAL/MORAL YG DIALAMI OLEH BANGSA INDONESIA, </a:t>
            </a:r>
            <a:r>
              <a:rPr lang="sv-SE" sz="2800" dirty="0">
                <a:solidFill>
                  <a:srgbClr val="FFFF00"/>
                </a:solidFill>
                <a:effectLst>
                  <a:glow rad="279400">
                    <a:prstClr val="black"/>
                  </a:glow>
                </a:effectLst>
                <a:latin typeface="Franklin Gothic Medium" panose="020B0603020102020204" pitchFamily="34" charset="0"/>
              </a:rPr>
              <a:t>GLOBALISASI</a:t>
            </a:r>
            <a:r>
              <a:rPr lang="sv-SE" sz="2800" dirty="0">
                <a:solidFill>
                  <a:prstClr val="white"/>
                </a:solidFill>
                <a:effectLst>
                  <a:glow rad="279400">
                    <a:prstClr val="black"/>
                  </a:glow>
                </a:effectLst>
                <a:latin typeface="Franklin Gothic Medium" panose="020B0603020102020204" pitchFamily="34" charset="0"/>
              </a:rPr>
              <a:t> </a:t>
            </a:r>
            <a:r>
              <a:rPr lang="id-ID" sz="2400" dirty="0">
                <a:solidFill>
                  <a:prstClr val="white"/>
                </a:solidFill>
                <a:effectLst>
                  <a:glow rad="279400">
                    <a:prstClr val="black"/>
                  </a:glow>
                </a:effectLst>
                <a:latin typeface="Franklin Gothic Medium" panose="020B0603020102020204" pitchFamily="34" charset="0"/>
              </a:rPr>
              <a:t>YG </a:t>
            </a:r>
            <a:r>
              <a:rPr lang="sv-SE" sz="2400" dirty="0">
                <a:solidFill>
                  <a:prstClr val="white"/>
                </a:solidFill>
                <a:effectLst>
                  <a:glow rad="279400">
                    <a:prstClr val="black"/>
                  </a:glow>
                </a:effectLst>
                <a:latin typeface="Franklin Gothic Medium" panose="020B0603020102020204" pitchFamily="34" charset="0"/>
              </a:rPr>
              <a:t>DIKEMUKAN OLEH </a:t>
            </a:r>
            <a:r>
              <a:rPr lang="sv-SE" sz="2800" dirty="0">
                <a:solidFill>
                  <a:srgbClr val="FFFF00"/>
                </a:solidFill>
                <a:effectLst>
                  <a:glow rad="279400">
                    <a:prstClr val="black"/>
                  </a:glow>
                </a:effectLst>
                <a:latin typeface="Franklin Gothic Medium" panose="020B0603020102020204" pitchFamily="34" charset="0"/>
              </a:rPr>
              <a:t>OHMAE</a:t>
            </a:r>
            <a:r>
              <a:rPr lang="sv-SE" sz="2800" dirty="0">
                <a:solidFill>
                  <a:prstClr val="white"/>
                </a:solidFill>
                <a:effectLst>
                  <a:glow rad="279400">
                    <a:prstClr val="black"/>
                  </a:glow>
                </a:effectLst>
                <a:latin typeface="Franklin Gothic Medium" panose="020B0603020102020204" pitchFamily="34" charset="0"/>
              </a:rPr>
              <a:t> </a:t>
            </a:r>
            <a:r>
              <a:rPr lang="id-ID" sz="2400" dirty="0">
                <a:solidFill>
                  <a:prstClr val="white"/>
                </a:solidFill>
                <a:effectLst>
                  <a:glow rad="279400">
                    <a:prstClr val="black"/>
                  </a:glow>
                </a:effectLst>
                <a:latin typeface="Franklin Gothic Medium" panose="020B0603020102020204" pitchFamily="34" charset="0"/>
              </a:rPr>
              <a:t>ADL </a:t>
            </a:r>
            <a:r>
              <a:rPr lang="sv-SE" sz="2400" dirty="0">
                <a:solidFill>
                  <a:prstClr val="white"/>
                </a:solidFill>
                <a:effectLst>
                  <a:glow rad="279400">
                    <a:prstClr val="black"/>
                  </a:glow>
                </a:effectLst>
                <a:latin typeface="Franklin Gothic Medium" panose="020B0603020102020204" pitchFamily="34" charset="0"/>
              </a:rPr>
              <a:t>SEMAKIN MENIPISNYA BATAS</a:t>
            </a:r>
            <a:r>
              <a:rPr lang="id-ID" sz="2400" dirty="0">
                <a:solidFill>
                  <a:prstClr val="white"/>
                </a:solidFill>
                <a:effectLst>
                  <a:glow rad="279400">
                    <a:prstClr val="black"/>
                  </a:glow>
                </a:effectLst>
                <a:latin typeface="Franklin Gothic Medium" panose="020B0603020102020204" pitchFamily="34" charset="0"/>
              </a:rPr>
              <a:t>’S </a:t>
            </a:r>
            <a:r>
              <a:rPr lang="sv-SE" sz="2400" dirty="0">
                <a:solidFill>
                  <a:prstClr val="white"/>
                </a:solidFill>
                <a:effectLst>
                  <a:glow rad="279400">
                    <a:prstClr val="black"/>
                  </a:glow>
                </a:effectLst>
                <a:latin typeface="Franklin Gothic Medium" panose="020B0603020102020204" pitchFamily="34" charset="0"/>
              </a:rPr>
              <a:t>ANTAR NEGARA </a:t>
            </a:r>
            <a:r>
              <a:rPr lang="id-ID" sz="2400" dirty="0">
                <a:solidFill>
                  <a:prstClr val="white"/>
                </a:solidFill>
                <a:effectLst>
                  <a:glow rad="279400">
                    <a:prstClr val="black"/>
                  </a:glow>
                </a:effectLst>
                <a:latin typeface="Franklin Gothic Medium" panose="020B0603020102020204" pitchFamily="34" charset="0"/>
              </a:rPr>
              <a:t>&amp; </a:t>
            </a:r>
            <a:r>
              <a:rPr lang="sv-SE" sz="2400" dirty="0">
                <a:solidFill>
                  <a:prstClr val="white"/>
                </a:solidFill>
                <a:effectLst>
                  <a:glow rad="279400">
                    <a:prstClr val="black"/>
                  </a:glow>
                </a:effectLst>
                <a:latin typeface="Franklin Gothic Medium" panose="020B0603020102020204" pitchFamily="34" charset="0"/>
              </a:rPr>
              <a:t>DUNIA </a:t>
            </a:r>
            <a:r>
              <a:rPr lang="id-ID" sz="2400" dirty="0">
                <a:solidFill>
                  <a:prstClr val="white"/>
                </a:solidFill>
                <a:effectLst>
                  <a:glow rad="279400">
                    <a:prstClr val="black"/>
                  </a:glow>
                </a:effectLst>
                <a:latin typeface="Franklin Gothic Medium" panose="020B0603020102020204" pitchFamily="34" charset="0"/>
              </a:rPr>
              <a:t>MJD </a:t>
            </a:r>
            <a:r>
              <a:rPr lang="sv-SE" sz="2400" dirty="0">
                <a:solidFill>
                  <a:prstClr val="white"/>
                </a:solidFill>
                <a:effectLst>
                  <a:glow rad="279400">
                    <a:prstClr val="black"/>
                  </a:glow>
                </a:effectLst>
                <a:latin typeface="Franklin Gothic Medium" panose="020B0603020102020204" pitchFamily="34" charset="0"/>
              </a:rPr>
              <a:t>TANPA BATAS.</a:t>
            </a:r>
            <a:r>
              <a:rPr lang="id-ID" sz="2400" dirty="0">
                <a:solidFill>
                  <a:prstClr val="white"/>
                </a:solidFill>
                <a:effectLst>
                  <a:glow rad="279400">
                    <a:prstClr val="black"/>
                  </a:glow>
                </a:effectLst>
                <a:latin typeface="Franklin Gothic Medium" panose="020B0603020102020204" pitchFamily="34" charset="0"/>
              </a:rPr>
              <a:t> </a:t>
            </a:r>
            <a:r>
              <a:rPr lang="id-ID" sz="2800" dirty="0">
                <a:solidFill>
                  <a:srgbClr val="FFFF00"/>
                </a:solidFill>
                <a:effectLst>
                  <a:glow rad="279400">
                    <a:prstClr val="black"/>
                  </a:glow>
                </a:effectLst>
                <a:latin typeface="Franklin Gothic Medium" panose="020B0603020102020204" pitchFamily="34" charset="0"/>
              </a:rPr>
              <a:t>IMPLIKASI </a:t>
            </a:r>
            <a:r>
              <a:rPr lang="id-ID" sz="2400" dirty="0">
                <a:solidFill>
                  <a:prstClr val="white"/>
                </a:solidFill>
                <a:effectLst>
                  <a:glow rad="279400">
                    <a:prstClr val="black"/>
                  </a:glow>
                </a:effectLst>
                <a:latin typeface="Franklin Gothic Medium" panose="020B0603020102020204" pitchFamily="34" charset="0"/>
              </a:rPr>
              <a:t>DR GLOBALISASI ADL HILANGNYA RUANG, JARAK &amp; WAKTU SRT WIL TERITORIAL YG MEMBATASI INTERAKSI MANUSIA DI BERBAGAI BELAHAN DUNIA, ATAU YG SERING DISEBUT DGN ISTILAH </a:t>
            </a:r>
            <a:r>
              <a:rPr lang="id-ID" sz="2800" i="1" dirty="0">
                <a:solidFill>
                  <a:srgbClr val="FFFF00"/>
                </a:solidFill>
                <a:effectLst>
                  <a:glow rad="279400">
                    <a:prstClr val="black"/>
                  </a:glow>
                </a:effectLst>
                <a:latin typeface="Franklin Gothic Medium" panose="020B0603020102020204" pitchFamily="34" charset="0"/>
              </a:rPr>
              <a:t>“BOARDER LESS”  </a:t>
            </a:r>
            <a:r>
              <a:rPr lang="id-ID" sz="2400" dirty="0">
                <a:solidFill>
                  <a:prstClr val="white"/>
                </a:solidFill>
                <a:effectLst>
                  <a:glow rad="279400">
                    <a:prstClr val="black"/>
                  </a:glow>
                </a:effectLst>
                <a:latin typeface="Franklin Gothic Medium" panose="020B0603020102020204" pitchFamily="34" charset="0"/>
              </a:rPr>
              <a:t>(DUNIA TANPA BATAS)</a:t>
            </a:r>
          </a:p>
        </p:txBody>
      </p:sp>
    </p:spTree>
    <p:extLst>
      <p:ext uri="{BB962C8B-B14F-4D97-AF65-F5344CB8AC3E}">
        <p14:creationId xmlns:p14="http://schemas.microsoft.com/office/powerpoint/2010/main" val="41947595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 flipV="1">
            <a:off x="1631504" y="6711850"/>
            <a:ext cx="8961120" cy="115671"/>
          </a:xfrm>
          <a:prstGeom prst="rect">
            <a:avLst/>
          </a:prstGeom>
          <a:gradFill flip="none" rotWithShape="1">
            <a:gsLst>
              <a:gs pos="0">
                <a:srgbClr val="00FF00"/>
              </a:gs>
              <a:gs pos="80000">
                <a:srgbClr val="F11F0F"/>
              </a:gs>
              <a:gs pos="100000">
                <a:srgbClr val="A95007"/>
              </a:gs>
            </a:gsLst>
            <a:lin ang="108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10266244" y="6448183"/>
            <a:ext cx="420687" cy="385761"/>
            <a:chOff x="303538" y="392112"/>
            <a:chExt cx="420688" cy="384401"/>
          </a:xfrm>
        </p:grpSpPr>
        <p:pic>
          <p:nvPicPr>
            <p:cNvPr id="8" name="Picture 19" descr="radar005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438" y="392112"/>
              <a:ext cx="361950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AutoShape 22"/>
            <p:cNvSpPr>
              <a:spLocks noChangeArrowheads="1"/>
            </p:cNvSpPr>
            <p:nvPr/>
          </p:nvSpPr>
          <p:spPr bwMode="auto">
            <a:xfrm>
              <a:off x="303538" y="393693"/>
              <a:ext cx="420688" cy="382820"/>
            </a:xfrm>
            <a:prstGeom prst="star16">
              <a:avLst>
                <a:gd name="adj" fmla="val 37500"/>
              </a:avLst>
            </a:prstGeom>
            <a:noFill/>
            <a:ln w="19050">
              <a:noFill/>
              <a:miter lim="800000"/>
              <a:headEnd/>
              <a:tailEnd/>
            </a:ln>
            <a:effectLst>
              <a:prstShdw prst="shdw17" dist="17961" dir="2700000">
                <a:srgbClr val="000000"/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fld id="{B852F70D-3D48-40CB-BC29-4EC6FBDEC3E2}" type="slidenum">
                <a:rPr lang="en-US" b="1" kern="0">
                  <a:solidFill>
                    <a:sysClr val="window" lastClr="FFFFFF"/>
                  </a:solidFill>
                  <a:latin typeface="Calibri"/>
                </a:rPr>
                <a:pPr algn="ctr">
                  <a:defRPr/>
                </a:pPr>
                <a:t>16</a:t>
              </a:fld>
              <a:endParaRPr lang="en-US" b="1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40359" y="1766506"/>
            <a:ext cx="3379163" cy="2441393"/>
            <a:chOff x="640359" y="1766506"/>
            <a:chExt cx="3379163" cy="2441393"/>
          </a:xfrm>
        </p:grpSpPr>
        <p:pic>
          <p:nvPicPr>
            <p:cNvPr id="23" name="Picture 1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0" t="2448" r="14291" b="2448"/>
            <a:stretch/>
          </p:blipFill>
          <p:spPr bwMode="auto">
            <a:xfrm>
              <a:off x="640359" y="1766506"/>
              <a:ext cx="3346170" cy="1681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640359" y="3561568"/>
              <a:ext cx="337916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 dirty="0" smtClean="0">
                  <a:solidFill>
                    <a:prstClr val="white"/>
                  </a:solidFill>
                  <a:effectLst>
                    <a:glow rad="254000">
                      <a:prstClr val="black"/>
                    </a:glow>
                  </a:effectLst>
                  <a:latin typeface="Franklin Gothic Medium" panose="020B0603020102020204" pitchFamily="34" charset="0"/>
                </a:rPr>
                <a:t>PERANG DI </a:t>
              </a:r>
              <a:r>
                <a:rPr lang="en-US" sz="2000" dirty="0" smtClean="0">
                  <a:solidFill>
                    <a:srgbClr val="FFFF00"/>
                  </a:solidFill>
                  <a:effectLst>
                    <a:glow rad="254000">
                      <a:prstClr val="black"/>
                    </a:glow>
                  </a:effectLst>
                  <a:latin typeface="Franklin Gothic Medium" panose="020B0603020102020204" pitchFamily="34" charset="0"/>
                </a:rPr>
                <a:t>UKRAINA  &amp; PALESTINA</a:t>
              </a:r>
              <a:endParaRPr lang="id-ID" sz="2000" dirty="0">
                <a:solidFill>
                  <a:srgbClr val="FFFF00"/>
                </a:solidFill>
                <a:effectLst>
                  <a:glow rad="254000">
                    <a:prstClr val="black"/>
                  </a:glow>
                </a:effectLst>
                <a:latin typeface="Franklin Gothic Medium" panose="020B06030201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200786" y="899760"/>
            <a:ext cx="3438263" cy="2938221"/>
            <a:chOff x="4200786" y="899760"/>
            <a:chExt cx="3438263" cy="2938221"/>
          </a:xfrm>
        </p:grpSpPr>
        <p:pic>
          <p:nvPicPr>
            <p:cNvPr id="31" name="Picture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61" r="51286" b="-1839"/>
            <a:stretch/>
          </p:blipFill>
          <p:spPr bwMode="auto">
            <a:xfrm>
              <a:off x="4200786" y="899760"/>
              <a:ext cx="3438263" cy="1956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4200786" y="2914651"/>
              <a:ext cx="343826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id-ID" sz="2000" dirty="0" smtClean="0">
                  <a:solidFill>
                    <a:srgbClr val="FFFF00"/>
                  </a:solidFill>
                  <a:effectLst>
                    <a:glow rad="254000">
                      <a:prstClr val="black"/>
                    </a:glow>
                  </a:effectLst>
                  <a:latin typeface="Franklin Gothic Medium" panose="020B0603020102020204" pitchFamily="34" charset="0"/>
                </a:rPr>
                <a:t>TIONGKOK </a:t>
              </a:r>
              <a:r>
                <a:rPr lang="id-ID" sz="2000" dirty="0">
                  <a:solidFill>
                    <a:prstClr val="white"/>
                  </a:solidFill>
                  <a:effectLst>
                    <a:glow rad="254000">
                      <a:prstClr val="black"/>
                    </a:glow>
                  </a:effectLst>
                  <a:latin typeface="Franklin Gothic Medium" panose="020B0603020102020204" pitchFamily="34" charset="0"/>
                </a:rPr>
                <a:t>MULAI MERAMBAH DUNIA </a:t>
              </a:r>
              <a:r>
                <a:rPr lang="id-ID" sz="2000" dirty="0">
                  <a:solidFill>
                    <a:srgbClr val="FFFF00"/>
                  </a:solidFill>
                  <a:effectLst>
                    <a:glow rad="254000">
                      <a:prstClr val="black"/>
                    </a:glow>
                  </a:effectLst>
                  <a:latin typeface="Franklin Gothic Medium" panose="020B0603020102020204" pitchFamily="34" charset="0"/>
                </a:rPr>
                <a:t>INTERNASIONAL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72642" y="4130664"/>
            <a:ext cx="11028808" cy="2107616"/>
            <a:chOff x="-951358" y="4130664"/>
            <a:chExt cx="11028808" cy="2107616"/>
          </a:xfrm>
        </p:grpSpPr>
        <p:sp>
          <p:nvSpPr>
            <p:cNvPr id="32" name="Freeform 1160"/>
            <p:cNvSpPr>
              <a:spLocks/>
            </p:cNvSpPr>
            <p:nvPr/>
          </p:nvSpPr>
          <p:spPr bwMode="auto">
            <a:xfrm rot="10800000">
              <a:off x="876914" y="4130664"/>
              <a:ext cx="7352686" cy="1050935"/>
            </a:xfrm>
            <a:custGeom>
              <a:avLst/>
              <a:gdLst>
                <a:gd name="T0" fmla="*/ 1108 w 2216"/>
                <a:gd name="T1" fmla="*/ 0 h 2586"/>
                <a:gd name="T2" fmla="*/ 0 w 2216"/>
                <a:gd name="T3" fmla="*/ 1108 h 2586"/>
                <a:gd name="T4" fmla="*/ 554 w 2216"/>
                <a:gd name="T5" fmla="*/ 1108 h 2586"/>
                <a:gd name="T6" fmla="*/ 696 w 2216"/>
                <a:gd name="T7" fmla="*/ 2586 h 2586"/>
                <a:gd name="T8" fmla="*/ 1518 w 2216"/>
                <a:gd name="T9" fmla="*/ 2586 h 2586"/>
                <a:gd name="T10" fmla="*/ 1662 w 2216"/>
                <a:gd name="T11" fmla="*/ 1108 h 2586"/>
                <a:gd name="T12" fmla="*/ 2216 w 2216"/>
                <a:gd name="T13" fmla="*/ 1108 h 2586"/>
                <a:gd name="T14" fmla="*/ 1108 w 2216"/>
                <a:gd name="T15" fmla="*/ 0 h 2586"/>
                <a:gd name="connsiteX0" fmla="*/ 5000 w 10000"/>
                <a:gd name="connsiteY0" fmla="*/ 0 h 10443"/>
                <a:gd name="connsiteX1" fmla="*/ 0 w 10000"/>
                <a:gd name="connsiteY1" fmla="*/ 4728 h 10443"/>
                <a:gd name="connsiteX2" fmla="*/ 2500 w 10000"/>
                <a:gd name="connsiteY2" fmla="*/ 4728 h 10443"/>
                <a:gd name="connsiteX3" fmla="*/ 3141 w 10000"/>
                <a:gd name="connsiteY3" fmla="*/ 10443 h 10443"/>
                <a:gd name="connsiteX4" fmla="*/ 6850 w 10000"/>
                <a:gd name="connsiteY4" fmla="*/ 10443 h 10443"/>
                <a:gd name="connsiteX5" fmla="*/ 7500 w 10000"/>
                <a:gd name="connsiteY5" fmla="*/ 4728 h 10443"/>
                <a:gd name="connsiteX6" fmla="*/ 10000 w 10000"/>
                <a:gd name="connsiteY6" fmla="*/ 4728 h 10443"/>
                <a:gd name="connsiteX7" fmla="*/ 5000 w 10000"/>
                <a:gd name="connsiteY7" fmla="*/ 0 h 10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0" h="10443">
                  <a:moveTo>
                    <a:pt x="5000" y="0"/>
                  </a:moveTo>
                  <a:lnTo>
                    <a:pt x="0" y="4728"/>
                  </a:lnTo>
                  <a:lnTo>
                    <a:pt x="2500" y="4728"/>
                  </a:lnTo>
                  <a:cubicBezTo>
                    <a:pt x="2714" y="6633"/>
                    <a:pt x="2927" y="8538"/>
                    <a:pt x="3141" y="10443"/>
                  </a:cubicBezTo>
                  <a:lnTo>
                    <a:pt x="6850" y="10443"/>
                  </a:lnTo>
                  <a:cubicBezTo>
                    <a:pt x="7067" y="8538"/>
                    <a:pt x="7283" y="6633"/>
                    <a:pt x="7500" y="4728"/>
                  </a:cubicBezTo>
                  <a:lnTo>
                    <a:pt x="10000" y="4728"/>
                  </a:lnTo>
                  <a:lnTo>
                    <a:pt x="5000" y="0"/>
                  </a:lnTo>
                  <a:close/>
                </a:path>
              </a:pathLst>
            </a:custGeom>
            <a:gradFill rotWithShape="1">
              <a:gsLst>
                <a:gs pos="23000">
                  <a:srgbClr val="FFC000"/>
                </a:gs>
                <a:gs pos="100000">
                  <a:sysClr val="window" lastClr="FFFFFF">
                    <a:gamma/>
                    <a:shade val="46275"/>
                    <a:invGamma/>
                    <a:alpha val="0"/>
                  </a:sysClr>
                </a:gs>
              </a:gsLst>
              <a:lin ang="5400000" scaled="1"/>
            </a:gradFill>
            <a:ln>
              <a:noFill/>
            </a:ln>
            <a:effectLst>
              <a:outerShdw blurRad="254000" dir="3000000" sx="115000" sy="115000" algn="ctr" rotWithShape="0">
                <a:sysClr val="windowText" lastClr="000000"/>
              </a:outer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id-ID" sz="2400" kern="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-951358" y="5314950"/>
              <a:ext cx="1102880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800" dirty="0">
                  <a:solidFill>
                    <a:prstClr val="white"/>
                  </a:solidFill>
                  <a:effectLst>
                    <a:glow rad="254000">
                      <a:prstClr val="black"/>
                    </a:glow>
                  </a:effectLst>
                  <a:latin typeface="Franklin Gothic Medium" panose="020B0603020102020204" pitchFamily="34" charset="0"/>
                </a:rPr>
                <a:t>TINGGINYA </a:t>
              </a:r>
              <a:r>
                <a:rPr lang="en-US" sz="2800" dirty="0" smtClean="0">
                  <a:solidFill>
                    <a:prstClr val="white"/>
                  </a:solidFill>
                  <a:effectLst>
                    <a:glow rad="254000">
                      <a:prstClr val="black"/>
                    </a:glow>
                  </a:effectLst>
                  <a:latin typeface="Franklin Gothic Medium" panose="020B0603020102020204" pitchFamily="34" charset="0"/>
                </a:rPr>
                <a:t>HARGA BAHAN </a:t>
              </a:r>
              <a:r>
                <a:rPr lang="en-US" sz="3200" dirty="0" smtClean="0">
                  <a:solidFill>
                    <a:srgbClr val="FFFF00"/>
                  </a:solidFill>
                  <a:effectLst>
                    <a:glow rad="254000">
                      <a:prstClr val="black"/>
                    </a:glow>
                  </a:effectLst>
                  <a:latin typeface="Franklin Gothic Medium" panose="020B0603020102020204" pitchFamily="34" charset="0"/>
                </a:rPr>
                <a:t>ENERGI </a:t>
              </a:r>
              <a:r>
                <a:rPr lang="en-US" sz="3200" dirty="0">
                  <a:solidFill>
                    <a:srgbClr val="FFFF00"/>
                  </a:solidFill>
                  <a:effectLst>
                    <a:glow rad="254000">
                      <a:prstClr val="black"/>
                    </a:glow>
                  </a:effectLst>
                  <a:latin typeface="Franklin Gothic Medium" panose="020B0603020102020204" pitchFamily="34" charset="0"/>
                </a:rPr>
                <a:t>DUNIA </a:t>
              </a:r>
              <a:r>
                <a:rPr lang="en-US" sz="2800" dirty="0" smtClean="0">
                  <a:solidFill>
                    <a:prstClr val="white"/>
                  </a:solidFill>
                  <a:effectLst>
                    <a:glow rad="254000">
                      <a:prstClr val="black"/>
                    </a:glow>
                  </a:effectLst>
                  <a:latin typeface="Franklin Gothic Medium" panose="020B0603020102020204" pitchFamily="34" charset="0"/>
                </a:rPr>
                <a:t>AKIBAT TERGANGGUNYA JALUR TRANSPORTASI KOMODITI </a:t>
              </a:r>
              <a:endParaRPr lang="id-ID" sz="2800" dirty="0">
                <a:solidFill>
                  <a:prstClr val="white"/>
                </a:solidFill>
                <a:effectLst>
                  <a:glow rad="254000">
                    <a:prstClr val="black"/>
                  </a:glow>
                </a:effectLst>
                <a:latin typeface="Franklin Gothic Medium" panose="020B06030201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940" y="4512364"/>
              <a:ext cx="9126092" cy="6047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id-ID" sz="3600" dirty="0">
                  <a:solidFill>
                    <a:prstClr val="black"/>
                  </a:solidFill>
                  <a:effectLst>
                    <a:glow>
                      <a:prstClr val="black"/>
                    </a:glow>
                  </a:effectLst>
                  <a:latin typeface="Mistral" panose="03090702030407020403" pitchFamily="66" charset="0"/>
                </a:rPr>
                <a:t>menyebabkan</a:t>
              </a:r>
            </a:p>
          </p:txBody>
        </p:sp>
      </p:grpSp>
      <p:pic>
        <p:nvPicPr>
          <p:cNvPr id="18" name="Picture 2" descr="line_redline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74364" y="612944"/>
            <a:ext cx="10917636" cy="9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1280552" y="-85677"/>
            <a:ext cx="6202875" cy="744385"/>
          </a:xfrm>
          <a:prstGeom prst="rect">
            <a:avLst/>
          </a:prstGeom>
          <a:noFill/>
          <a:ln w="28575">
            <a:noFill/>
          </a:ln>
        </p:spPr>
        <p:txBody>
          <a:bodyPr lIns="81866" tIns="40933" rIns="81866" bIns="4093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defTabSz="957835">
              <a:defRPr/>
            </a:pPr>
            <a:r>
              <a:rPr lang="id-ID" sz="4300" b="1" spc="236" dirty="0">
                <a:ln w="11430"/>
                <a:solidFill>
                  <a:schemeClr val="bg2">
                    <a:lumMod val="50000"/>
                  </a:schemeClr>
                </a:solidFill>
                <a:effectLst>
                  <a:glow rad="139700">
                    <a:prstClr val="black">
                      <a:alpha val="40000"/>
                    </a:prstClr>
                  </a:glow>
                </a:effectLst>
                <a:latin typeface="Berlin Sans FB Demi" pitchFamily="34" charset="0"/>
                <a:cs typeface="Arial" charset="0"/>
              </a:rPr>
              <a:t>PENGARUH GLOBAL</a:t>
            </a:r>
            <a:endParaRPr lang="en-US" sz="4300" b="1" spc="236" dirty="0">
              <a:ln w="11430"/>
              <a:solidFill>
                <a:schemeClr val="bg2">
                  <a:lumMod val="50000"/>
                </a:schemeClr>
              </a:solidFill>
              <a:effectLst>
                <a:glow rad="139700">
                  <a:prstClr val="black">
                    <a:alpha val="40000"/>
                  </a:prstClr>
                </a:glow>
              </a:effectLst>
              <a:latin typeface="Berlin Sans FB Demi" pitchFamily="34" charset="0"/>
              <a:cs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191452" y="1460394"/>
            <a:ext cx="4030728" cy="3050984"/>
            <a:chOff x="8191452" y="1460394"/>
            <a:chExt cx="4030728" cy="3050984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1348" y="1460394"/>
              <a:ext cx="2989791" cy="16161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4271" y="2443629"/>
              <a:ext cx="1757596" cy="10955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1" name="Rectangle 20"/>
            <p:cNvSpPr/>
            <p:nvPr/>
          </p:nvSpPr>
          <p:spPr>
            <a:xfrm>
              <a:off x="8191452" y="3311049"/>
              <a:ext cx="403072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id-ID" sz="2000" dirty="0">
                  <a:solidFill>
                    <a:prstClr val="white"/>
                  </a:solidFill>
                  <a:effectLst>
                    <a:glow rad="254000">
                      <a:prstClr val="black"/>
                    </a:glow>
                  </a:effectLst>
                  <a:latin typeface="Franklin Gothic Medium" panose="020B0603020102020204" pitchFamily="34" charset="0"/>
                </a:rPr>
                <a:t>LEDAKAN PERTUMBUHAN PENDUDUK &amp; PERKEMBANGAN INDUSTRI, SRT TINGGINYA ARUS LALIN BARANG &amp; JASA</a:t>
              </a:r>
              <a:endParaRPr lang="id-ID" sz="2000" dirty="0">
                <a:solidFill>
                  <a:srgbClr val="FFFF00"/>
                </a:solidFill>
                <a:effectLst>
                  <a:glow rad="254000">
                    <a:prstClr val="black"/>
                  </a:glow>
                </a:effectLst>
                <a:latin typeface="Franklin Gothic Medium" panose="020B0603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376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 flipV="1">
            <a:off x="1631504" y="6711850"/>
            <a:ext cx="8961120" cy="115671"/>
          </a:xfrm>
          <a:prstGeom prst="rect">
            <a:avLst/>
          </a:prstGeom>
          <a:gradFill flip="none" rotWithShape="1">
            <a:gsLst>
              <a:gs pos="0">
                <a:srgbClr val="00FF00"/>
              </a:gs>
              <a:gs pos="80000">
                <a:srgbClr val="F11F0F"/>
              </a:gs>
              <a:gs pos="100000">
                <a:srgbClr val="A95007"/>
              </a:gs>
            </a:gsLst>
            <a:lin ang="108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7" t="26325" b="22461"/>
          <a:stretch/>
        </p:blipFill>
        <p:spPr>
          <a:xfrm>
            <a:off x="209550" y="1235488"/>
            <a:ext cx="11772900" cy="479701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grpSp>
        <p:nvGrpSpPr>
          <p:cNvPr id="3" name="Group 2"/>
          <p:cNvGrpSpPr/>
          <p:nvPr/>
        </p:nvGrpSpPr>
        <p:grpSpPr>
          <a:xfrm>
            <a:off x="449776" y="3633994"/>
            <a:ext cx="11575484" cy="2244697"/>
            <a:chOff x="449776" y="3633994"/>
            <a:chExt cx="11575484" cy="2244697"/>
          </a:xfrm>
        </p:grpSpPr>
        <p:sp>
          <p:nvSpPr>
            <p:cNvPr id="41" name="Freeform 1160"/>
            <p:cNvSpPr>
              <a:spLocks/>
            </p:cNvSpPr>
            <p:nvPr/>
          </p:nvSpPr>
          <p:spPr bwMode="auto">
            <a:xfrm rot="5400000">
              <a:off x="4356322" y="4223251"/>
              <a:ext cx="1269868" cy="1066184"/>
            </a:xfrm>
            <a:custGeom>
              <a:avLst/>
              <a:gdLst>
                <a:gd name="T0" fmla="*/ 1108 w 2216"/>
                <a:gd name="T1" fmla="*/ 0 h 2586"/>
                <a:gd name="T2" fmla="*/ 0 w 2216"/>
                <a:gd name="T3" fmla="*/ 1108 h 2586"/>
                <a:gd name="T4" fmla="*/ 554 w 2216"/>
                <a:gd name="T5" fmla="*/ 1108 h 2586"/>
                <a:gd name="T6" fmla="*/ 696 w 2216"/>
                <a:gd name="T7" fmla="*/ 2586 h 2586"/>
                <a:gd name="T8" fmla="*/ 1518 w 2216"/>
                <a:gd name="T9" fmla="*/ 2586 h 2586"/>
                <a:gd name="T10" fmla="*/ 1662 w 2216"/>
                <a:gd name="T11" fmla="*/ 1108 h 2586"/>
                <a:gd name="T12" fmla="*/ 2216 w 2216"/>
                <a:gd name="T13" fmla="*/ 1108 h 2586"/>
                <a:gd name="T14" fmla="*/ 1108 w 2216"/>
                <a:gd name="T15" fmla="*/ 0 h 2586"/>
                <a:gd name="connsiteX0" fmla="*/ 5000 w 10000"/>
                <a:gd name="connsiteY0" fmla="*/ 0 h 10443"/>
                <a:gd name="connsiteX1" fmla="*/ 0 w 10000"/>
                <a:gd name="connsiteY1" fmla="*/ 4728 h 10443"/>
                <a:gd name="connsiteX2" fmla="*/ 2500 w 10000"/>
                <a:gd name="connsiteY2" fmla="*/ 4728 h 10443"/>
                <a:gd name="connsiteX3" fmla="*/ 3141 w 10000"/>
                <a:gd name="connsiteY3" fmla="*/ 10443 h 10443"/>
                <a:gd name="connsiteX4" fmla="*/ 6850 w 10000"/>
                <a:gd name="connsiteY4" fmla="*/ 10443 h 10443"/>
                <a:gd name="connsiteX5" fmla="*/ 7500 w 10000"/>
                <a:gd name="connsiteY5" fmla="*/ 4728 h 10443"/>
                <a:gd name="connsiteX6" fmla="*/ 10000 w 10000"/>
                <a:gd name="connsiteY6" fmla="*/ 4728 h 10443"/>
                <a:gd name="connsiteX7" fmla="*/ 5000 w 10000"/>
                <a:gd name="connsiteY7" fmla="*/ 0 h 10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0" h="10443">
                  <a:moveTo>
                    <a:pt x="5000" y="0"/>
                  </a:moveTo>
                  <a:lnTo>
                    <a:pt x="0" y="4728"/>
                  </a:lnTo>
                  <a:lnTo>
                    <a:pt x="2500" y="4728"/>
                  </a:lnTo>
                  <a:cubicBezTo>
                    <a:pt x="2714" y="6633"/>
                    <a:pt x="2927" y="8538"/>
                    <a:pt x="3141" y="10443"/>
                  </a:cubicBezTo>
                  <a:lnTo>
                    <a:pt x="6850" y="10443"/>
                  </a:lnTo>
                  <a:cubicBezTo>
                    <a:pt x="7067" y="8538"/>
                    <a:pt x="7283" y="6633"/>
                    <a:pt x="7500" y="4728"/>
                  </a:cubicBezTo>
                  <a:lnTo>
                    <a:pt x="10000" y="4728"/>
                  </a:lnTo>
                  <a:lnTo>
                    <a:pt x="5000" y="0"/>
                  </a:lnTo>
                  <a:close/>
                </a:path>
              </a:pathLst>
            </a:custGeom>
            <a:gradFill rotWithShape="1">
              <a:gsLst>
                <a:gs pos="23000">
                  <a:srgbClr val="FFC000"/>
                </a:gs>
                <a:gs pos="100000">
                  <a:sysClr val="window" lastClr="FFFFFF">
                    <a:gamma/>
                    <a:shade val="46275"/>
                    <a:invGamma/>
                    <a:alpha val="0"/>
                  </a:sysClr>
                </a:gs>
              </a:gsLst>
              <a:lin ang="5400000" scaled="1"/>
            </a:gradFill>
            <a:ln>
              <a:noFill/>
            </a:ln>
            <a:effectLst>
              <a:outerShdw blurRad="254000" dir="3000000" sx="115000" sy="115000" algn="ctr" rotWithShape="0">
                <a:sysClr val="windowText" lastClr="000000"/>
              </a:outerShdw>
            </a:effectLst>
            <a:extLst/>
          </p:spPr>
          <p:txBody>
            <a:bodyPr wrap="none" anchor="ctr"/>
            <a:lstStyle/>
            <a:p>
              <a:pPr>
                <a:defRPr/>
              </a:pPr>
              <a:endParaRPr lang="id-ID" sz="2400" kern="0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449776" y="3633994"/>
              <a:ext cx="4495800" cy="2244697"/>
              <a:chOff x="1371600" y="2819400"/>
              <a:chExt cx="6409932" cy="3200400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71600" y="2819400"/>
                <a:ext cx="6400800" cy="3200400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86599" y="2819400"/>
                <a:ext cx="694933" cy="694933"/>
              </a:xfrm>
              <a:prstGeom prst="rect">
                <a:avLst/>
              </a:prstGeom>
            </p:spPr>
          </p:pic>
        </p:grpSp>
        <p:sp>
          <p:nvSpPr>
            <p:cNvPr id="42" name="Rectangle 41"/>
            <p:cNvSpPr/>
            <p:nvPr/>
          </p:nvSpPr>
          <p:spPr>
            <a:xfrm>
              <a:off x="5699232" y="4233602"/>
              <a:ext cx="6326028" cy="1045479"/>
            </a:xfrm>
            <a:prstGeom prst="rect">
              <a:avLst/>
            </a:prstGeom>
            <a:noFill/>
          </p:spPr>
          <p:txBody>
            <a:bodyPr wrap="none" lIns="60008" tIns="30004" rIns="60008" bIns="30004">
              <a:spAutoFit/>
            </a:bodyPr>
            <a:lstStyle/>
            <a:p>
              <a:r>
                <a:rPr lang="en-US" sz="2400" dirty="0" smtClean="0">
                  <a:ln w="0"/>
                  <a:solidFill>
                    <a:prstClr val="white"/>
                  </a:solidFill>
                  <a:effectLst>
                    <a:glow rad="127000">
                      <a:prstClr val="black"/>
                    </a:glow>
                  </a:effectLst>
                  <a:latin typeface="Franklin Gothic Medium" panose="020B0603020102020204" pitchFamily="34" charset="0"/>
                </a:rPr>
                <a:t>PERMASALAHAN </a:t>
              </a:r>
              <a:r>
                <a:rPr lang="id-ID" sz="2400" dirty="0" smtClean="0">
                  <a:ln w="0"/>
                  <a:solidFill>
                    <a:srgbClr val="FFFF00"/>
                  </a:solidFill>
                  <a:effectLst>
                    <a:glow rad="127000">
                      <a:prstClr val="black"/>
                    </a:glow>
                  </a:effectLst>
                  <a:latin typeface="Franklin Gothic Medium" panose="020B0603020102020204" pitchFamily="34" charset="0"/>
                </a:rPr>
                <a:t> </a:t>
              </a:r>
              <a:r>
                <a:rPr lang="en-US" sz="3200" dirty="0" smtClean="0">
                  <a:ln w="0"/>
                  <a:solidFill>
                    <a:srgbClr val="FFFF00"/>
                  </a:solidFill>
                  <a:effectLst>
                    <a:glow rad="127000">
                      <a:prstClr val="black"/>
                    </a:glow>
                  </a:effectLst>
                  <a:latin typeface="Franklin Gothic Medium" panose="020B0603020102020204" pitchFamily="34" charset="0"/>
                </a:rPr>
                <a:t>LAUT CHINA SELATAN</a:t>
              </a:r>
              <a:endParaRPr lang="id-ID" sz="3200" dirty="0">
                <a:ln w="0"/>
                <a:solidFill>
                  <a:srgbClr val="FFFF00"/>
                </a:solidFill>
                <a:effectLst>
                  <a:glow rad="127000">
                    <a:prstClr val="black"/>
                  </a:glow>
                </a:effectLst>
                <a:latin typeface="Franklin Gothic Medium" panose="020B0603020102020204" pitchFamily="34" charset="0"/>
              </a:endParaRPr>
            </a:p>
            <a:p>
              <a:r>
                <a:rPr lang="en-US" sz="2400" dirty="0" smtClean="0">
                  <a:ln w="0"/>
                  <a:solidFill>
                    <a:prstClr val="white"/>
                  </a:solidFill>
                  <a:effectLst>
                    <a:glow rad="127000">
                      <a:prstClr val="black"/>
                    </a:glow>
                  </a:effectLst>
                  <a:latin typeface="Franklin Gothic Medium" panose="020B0603020102020204" pitchFamily="34" charset="0"/>
                </a:rPr>
                <a:t>YG MELIBATKAN </a:t>
              </a:r>
              <a:r>
                <a:rPr lang="id-ID" sz="2400" dirty="0" smtClean="0">
                  <a:ln w="0"/>
                  <a:solidFill>
                    <a:srgbClr val="FFFF00"/>
                  </a:solidFill>
                  <a:effectLst>
                    <a:glow rad="127000">
                      <a:prstClr val="black"/>
                    </a:glow>
                  </a:effectLst>
                  <a:latin typeface="Franklin Gothic Medium" panose="020B0603020102020204" pitchFamily="34" charset="0"/>
                </a:rPr>
                <a:t> </a:t>
              </a:r>
              <a:r>
                <a:rPr lang="en-US" sz="3200" dirty="0" smtClean="0">
                  <a:ln w="0"/>
                  <a:solidFill>
                    <a:srgbClr val="FFFF00"/>
                  </a:solidFill>
                  <a:effectLst>
                    <a:glow rad="127000">
                      <a:prstClr val="black"/>
                    </a:glow>
                  </a:effectLst>
                  <a:latin typeface="Franklin Gothic Medium" panose="020B0603020102020204" pitchFamily="34" charset="0"/>
                </a:rPr>
                <a:t>NEGARA’S ASEAN</a:t>
              </a:r>
              <a:endParaRPr lang="en-US" sz="2400" dirty="0">
                <a:ln w="0"/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Franklin Gothic Medium" panose="020B0603020102020204" pitchFamily="34" charset="0"/>
              </a:endParaRPr>
            </a:p>
          </p:txBody>
        </p:sp>
      </p:grp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10266244" y="6448183"/>
            <a:ext cx="420687" cy="385761"/>
            <a:chOff x="303538" y="392112"/>
            <a:chExt cx="420688" cy="384401"/>
          </a:xfrm>
        </p:grpSpPr>
        <p:pic>
          <p:nvPicPr>
            <p:cNvPr id="8" name="Picture 19" descr="radar005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438" y="392112"/>
              <a:ext cx="361950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AutoShape 22"/>
            <p:cNvSpPr>
              <a:spLocks noChangeArrowheads="1"/>
            </p:cNvSpPr>
            <p:nvPr/>
          </p:nvSpPr>
          <p:spPr bwMode="auto">
            <a:xfrm>
              <a:off x="303538" y="393693"/>
              <a:ext cx="420688" cy="382820"/>
            </a:xfrm>
            <a:prstGeom prst="star16">
              <a:avLst>
                <a:gd name="adj" fmla="val 37500"/>
              </a:avLst>
            </a:prstGeom>
            <a:noFill/>
            <a:ln w="19050">
              <a:noFill/>
              <a:miter lim="800000"/>
              <a:headEnd/>
              <a:tailEnd/>
            </a:ln>
            <a:effectLst>
              <a:prstShdw prst="shdw17" dist="17961" dir="2700000">
                <a:srgbClr val="000000"/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fld id="{B852F70D-3D48-40CB-BC29-4EC6FBDEC3E2}" type="slidenum">
                <a:rPr lang="en-US" b="1" kern="0">
                  <a:solidFill>
                    <a:sysClr val="window" lastClr="FFFFFF"/>
                  </a:solidFill>
                  <a:latin typeface="Calibri"/>
                </a:rPr>
                <a:pPr algn="ctr">
                  <a:defRPr/>
                </a:pPr>
                <a:t>17</a:t>
              </a:fld>
              <a:endParaRPr lang="en-US" b="1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pic>
        <p:nvPicPr>
          <p:cNvPr id="17" name="Picture 2" descr="line_redline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74364" y="612944"/>
            <a:ext cx="10917636" cy="9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1280552" y="-85677"/>
            <a:ext cx="7330048" cy="744385"/>
          </a:xfrm>
          <a:prstGeom prst="rect">
            <a:avLst/>
          </a:prstGeom>
          <a:noFill/>
          <a:ln w="28575">
            <a:noFill/>
          </a:ln>
        </p:spPr>
        <p:txBody>
          <a:bodyPr wrap="square" lIns="81866" tIns="40933" rIns="81866" bIns="4093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defTabSz="957835">
              <a:defRPr/>
            </a:pPr>
            <a:r>
              <a:rPr lang="id-ID" sz="4300" b="1" spc="236" dirty="0">
                <a:ln w="11430"/>
                <a:solidFill>
                  <a:schemeClr val="bg2">
                    <a:lumMod val="50000"/>
                  </a:schemeClr>
                </a:solidFill>
                <a:effectLst>
                  <a:glow rad="139700">
                    <a:prstClr val="black">
                      <a:alpha val="40000"/>
                    </a:prstClr>
                  </a:glow>
                </a:effectLst>
                <a:latin typeface="Berlin Sans FB Demi" pitchFamily="34" charset="0"/>
                <a:cs typeface="Arial" charset="0"/>
              </a:rPr>
              <a:t>PENGARUH </a:t>
            </a:r>
            <a:r>
              <a:rPr lang="en-US" sz="4300" b="1" spc="236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glow rad="139700">
                    <a:prstClr val="black">
                      <a:alpha val="40000"/>
                    </a:prstClr>
                  </a:glow>
                </a:effectLst>
                <a:latin typeface="Berlin Sans FB Demi" pitchFamily="34" charset="0"/>
                <a:cs typeface="Arial" charset="0"/>
              </a:rPr>
              <a:t>REGIONAL</a:t>
            </a:r>
            <a:endParaRPr lang="en-US" sz="4300" b="1" spc="236" dirty="0">
              <a:ln w="11430"/>
              <a:solidFill>
                <a:schemeClr val="bg2">
                  <a:lumMod val="50000"/>
                </a:schemeClr>
              </a:solidFill>
              <a:effectLst>
                <a:glow rad="139700">
                  <a:prstClr val="black">
                    <a:alpha val="40000"/>
                  </a:prstClr>
                </a:glow>
              </a:effectLst>
              <a:latin typeface="Berlin Sans FB Demi" pitchFamily="34" charset="0"/>
              <a:cs typeface="Arial" charset="0"/>
            </a:endParaRPr>
          </a:p>
        </p:txBody>
      </p:sp>
      <p:sp>
        <p:nvSpPr>
          <p:cNvPr id="4" name="Oval 3"/>
          <p:cNvSpPr/>
          <p:nvPr/>
        </p:nvSpPr>
        <p:spPr>
          <a:xfrm rot="20398125">
            <a:off x="5330427" y="2196014"/>
            <a:ext cx="2233792" cy="127635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6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 flipV="1">
            <a:off x="1631504" y="6711850"/>
            <a:ext cx="8961120" cy="115671"/>
          </a:xfrm>
          <a:prstGeom prst="rect">
            <a:avLst/>
          </a:prstGeom>
          <a:gradFill flip="none" rotWithShape="1">
            <a:gsLst>
              <a:gs pos="0">
                <a:srgbClr val="00FF00"/>
              </a:gs>
              <a:gs pos="80000">
                <a:srgbClr val="F11F0F"/>
              </a:gs>
              <a:gs pos="100000">
                <a:srgbClr val="A95007"/>
              </a:gs>
            </a:gsLst>
            <a:lin ang="108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10266244" y="6448183"/>
            <a:ext cx="420687" cy="385761"/>
            <a:chOff x="303538" y="392112"/>
            <a:chExt cx="420688" cy="384401"/>
          </a:xfrm>
        </p:grpSpPr>
        <p:pic>
          <p:nvPicPr>
            <p:cNvPr id="8" name="Picture 19" descr="radar005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438" y="392112"/>
              <a:ext cx="361950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AutoShape 22"/>
            <p:cNvSpPr>
              <a:spLocks noChangeArrowheads="1"/>
            </p:cNvSpPr>
            <p:nvPr/>
          </p:nvSpPr>
          <p:spPr bwMode="auto">
            <a:xfrm>
              <a:off x="303538" y="393693"/>
              <a:ext cx="420688" cy="382820"/>
            </a:xfrm>
            <a:prstGeom prst="star16">
              <a:avLst>
                <a:gd name="adj" fmla="val 37500"/>
              </a:avLst>
            </a:prstGeom>
            <a:noFill/>
            <a:ln w="19050">
              <a:noFill/>
              <a:miter lim="800000"/>
              <a:headEnd/>
              <a:tailEnd/>
            </a:ln>
            <a:effectLst>
              <a:prstShdw prst="shdw17" dist="17961" dir="2700000">
                <a:srgbClr val="000000"/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fld id="{B852F70D-3D48-40CB-BC29-4EC6FBDEC3E2}" type="slidenum">
                <a:rPr lang="en-US" b="1" kern="0">
                  <a:solidFill>
                    <a:sysClr val="window" lastClr="FFFFFF"/>
                  </a:solidFill>
                  <a:latin typeface="Calibri"/>
                </a:rPr>
                <a:pPr algn="ctr">
                  <a:defRPr/>
                </a:pPr>
                <a:t>18</a:t>
              </a:fld>
              <a:endParaRPr lang="en-US" b="1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341" y="1259668"/>
            <a:ext cx="10993318" cy="468156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89"/>
          <a:stretch>
            <a:fillRect/>
          </a:stretch>
        </p:blipFill>
        <p:spPr bwMode="auto">
          <a:xfrm rot="184499">
            <a:off x="1257226" y="888752"/>
            <a:ext cx="18129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9385">
            <a:off x="5029144" y="4184804"/>
            <a:ext cx="2433637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7" cstate="print"/>
          <a:srcRect b="10807"/>
          <a:stretch/>
        </p:blipFill>
        <p:spPr>
          <a:xfrm>
            <a:off x="7547450" y="3697910"/>
            <a:ext cx="1914091" cy="1806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2" name="Group 18"/>
          <p:cNvGrpSpPr>
            <a:grpSpLocks/>
          </p:cNvGrpSpPr>
          <p:nvPr/>
        </p:nvGrpSpPr>
        <p:grpSpPr bwMode="auto">
          <a:xfrm>
            <a:off x="1609248" y="2730457"/>
            <a:ext cx="2638426" cy="1704975"/>
            <a:chOff x="167038" y="2853493"/>
            <a:chExt cx="2435404" cy="1705129"/>
          </a:xfrm>
        </p:grpSpPr>
        <p:pic>
          <p:nvPicPr>
            <p:cNvPr id="33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28815">
              <a:off x="398450" y="2853493"/>
              <a:ext cx="1857273" cy="1404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Rectangle 42"/>
            <p:cNvSpPr/>
            <p:nvPr/>
          </p:nvSpPr>
          <p:spPr>
            <a:xfrm>
              <a:off x="167038" y="4220454"/>
              <a:ext cx="2435404" cy="33816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d-ID" sz="1600" b="1" spc="10" dirty="0">
                  <a:solidFill>
                    <a:prstClr val="white"/>
                  </a:solidFill>
                  <a:latin typeface="Arial" charset="0"/>
                  <a:ea typeface="Times New Roman"/>
                  <a:cs typeface="Arial"/>
                </a:rPr>
                <a:t>DEMOGRAFI</a:t>
              </a:r>
              <a:endParaRPr lang="en-US" sz="5400" b="1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44" name="Group 24"/>
          <p:cNvGrpSpPr>
            <a:grpSpLocks/>
          </p:cNvGrpSpPr>
          <p:nvPr/>
        </p:nvGrpSpPr>
        <p:grpSpPr bwMode="auto">
          <a:xfrm>
            <a:off x="2544367" y="4442492"/>
            <a:ext cx="2638425" cy="1628775"/>
            <a:chOff x="2768717" y="4859095"/>
            <a:chExt cx="2435404" cy="1629364"/>
          </a:xfrm>
        </p:grpSpPr>
        <p:pic>
          <p:nvPicPr>
            <p:cNvPr id="45" name="Picture 1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9718" y="4859095"/>
              <a:ext cx="1872500" cy="1367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Rectangle 45"/>
            <p:cNvSpPr/>
            <p:nvPr/>
          </p:nvSpPr>
          <p:spPr>
            <a:xfrm>
              <a:off x="2768717" y="6150200"/>
              <a:ext cx="2435404" cy="33825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d-ID" sz="1600" b="1" spc="10" dirty="0">
                  <a:solidFill>
                    <a:prstClr val="white"/>
                  </a:solidFill>
                  <a:latin typeface="Arial" charset="0"/>
                  <a:ea typeface="Times New Roman"/>
                  <a:cs typeface="Arial"/>
                </a:rPr>
                <a:t>IDEOLOGI</a:t>
              </a:r>
              <a:endParaRPr lang="en-US" sz="5400" b="1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47" name="Group 27"/>
          <p:cNvGrpSpPr>
            <a:grpSpLocks/>
          </p:cNvGrpSpPr>
          <p:nvPr/>
        </p:nvGrpSpPr>
        <p:grpSpPr bwMode="auto">
          <a:xfrm>
            <a:off x="8924010" y="2917315"/>
            <a:ext cx="2638425" cy="1812925"/>
            <a:chOff x="6525994" y="4362505"/>
            <a:chExt cx="2435404" cy="1812982"/>
          </a:xfrm>
        </p:grpSpPr>
        <p:pic>
          <p:nvPicPr>
            <p:cNvPr id="48" name="Picture 1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49766">
              <a:off x="7046253" y="4362505"/>
              <a:ext cx="1783716" cy="143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Rectangle 48"/>
            <p:cNvSpPr/>
            <p:nvPr/>
          </p:nvSpPr>
          <p:spPr>
            <a:xfrm>
              <a:off x="6525994" y="5837339"/>
              <a:ext cx="2435404" cy="33814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d-ID" sz="1600" b="1" spc="10" dirty="0">
                  <a:solidFill>
                    <a:prstClr val="white"/>
                  </a:solidFill>
                  <a:latin typeface="Arial" charset="0"/>
                  <a:ea typeface="Times New Roman"/>
                  <a:cs typeface="Arial"/>
                </a:rPr>
                <a:t>SOSBUD</a:t>
              </a:r>
              <a:endParaRPr lang="en-US" sz="5400" b="1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50" name="Group 30"/>
          <p:cNvGrpSpPr>
            <a:grpSpLocks/>
          </p:cNvGrpSpPr>
          <p:nvPr/>
        </p:nvGrpSpPr>
        <p:grpSpPr bwMode="auto">
          <a:xfrm>
            <a:off x="9149905" y="705894"/>
            <a:ext cx="2638425" cy="2036763"/>
            <a:chOff x="6365322" y="899853"/>
            <a:chExt cx="2435404" cy="2035925"/>
          </a:xfrm>
        </p:grpSpPr>
        <p:pic>
          <p:nvPicPr>
            <p:cNvPr id="51" name="Picture 5" descr="C:\Documents and Settings\I Dewa Putu GS\My Documents\My Pictures\gambar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alphaModFix/>
              <a:extLst/>
            </a:blip>
            <a:srcRect l="-1525" t="22965" r="2" b="1"/>
            <a:stretch/>
          </p:blipFill>
          <p:spPr bwMode="auto">
            <a:xfrm rot="21358919">
              <a:off x="6549067" y="899853"/>
              <a:ext cx="2016189" cy="180859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2" name="Rectangle 51"/>
            <p:cNvSpPr/>
            <p:nvPr/>
          </p:nvSpPr>
          <p:spPr>
            <a:xfrm>
              <a:off x="6365322" y="2597779"/>
              <a:ext cx="2435404" cy="33799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d-ID" sz="1600" b="1" spc="10" dirty="0">
                  <a:solidFill>
                    <a:prstClr val="white"/>
                  </a:solidFill>
                  <a:latin typeface="Arial" charset="0"/>
                  <a:ea typeface="Times New Roman"/>
                  <a:cs typeface="Arial"/>
                </a:rPr>
                <a:t>HANKAM</a:t>
              </a:r>
              <a:endParaRPr lang="en-US" sz="5400" b="1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375" y="719692"/>
            <a:ext cx="4248150" cy="32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line_redline.gi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74364" y="612944"/>
            <a:ext cx="10917636" cy="9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1280552" y="-85677"/>
            <a:ext cx="7330048" cy="744385"/>
          </a:xfrm>
          <a:prstGeom prst="rect">
            <a:avLst/>
          </a:prstGeom>
          <a:noFill/>
          <a:ln w="28575">
            <a:noFill/>
          </a:ln>
        </p:spPr>
        <p:txBody>
          <a:bodyPr wrap="square" lIns="81866" tIns="40933" rIns="81866" bIns="4093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defTabSz="957835">
              <a:defRPr/>
            </a:pPr>
            <a:r>
              <a:rPr lang="id-ID" sz="4300" b="1" spc="236" dirty="0">
                <a:ln w="11430"/>
                <a:solidFill>
                  <a:schemeClr val="bg2">
                    <a:lumMod val="50000"/>
                  </a:schemeClr>
                </a:solidFill>
                <a:effectLst>
                  <a:glow rad="139700">
                    <a:prstClr val="black">
                      <a:alpha val="40000"/>
                    </a:prstClr>
                  </a:glow>
                </a:effectLst>
                <a:latin typeface="Berlin Sans FB Demi" pitchFamily="34" charset="0"/>
                <a:cs typeface="Arial" charset="0"/>
              </a:rPr>
              <a:t>PENGARUH </a:t>
            </a:r>
            <a:r>
              <a:rPr lang="en-US" sz="4300" b="1" spc="236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glow rad="139700">
                    <a:prstClr val="black">
                      <a:alpha val="40000"/>
                    </a:prstClr>
                  </a:glow>
                </a:effectLst>
                <a:latin typeface="Berlin Sans FB Demi" pitchFamily="34" charset="0"/>
                <a:cs typeface="Arial" charset="0"/>
              </a:rPr>
              <a:t>NASIONAL</a:t>
            </a:r>
            <a:endParaRPr lang="en-US" sz="4300" b="1" spc="236" dirty="0">
              <a:ln w="11430"/>
              <a:solidFill>
                <a:schemeClr val="bg2">
                  <a:lumMod val="50000"/>
                </a:schemeClr>
              </a:solidFill>
              <a:effectLst>
                <a:glow rad="139700">
                  <a:prstClr val="black">
                    <a:alpha val="40000"/>
                  </a:prstClr>
                </a:glow>
              </a:effectLst>
              <a:latin typeface="Berlin Sans FB Dem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66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line_redlin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4364" y="612944"/>
            <a:ext cx="10917636" cy="9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1280552" y="-85677"/>
            <a:ext cx="10720948" cy="744385"/>
          </a:xfrm>
          <a:prstGeom prst="rect">
            <a:avLst/>
          </a:prstGeom>
          <a:noFill/>
          <a:ln w="28575">
            <a:noFill/>
          </a:ln>
        </p:spPr>
        <p:txBody>
          <a:bodyPr wrap="square" lIns="81866" tIns="40933" rIns="81866" bIns="4093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defTabSz="957835">
              <a:defRPr/>
            </a:pPr>
            <a:r>
              <a:rPr lang="en-US" sz="4300" b="1" spc="236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glow rad="139700">
                    <a:prstClr val="black">
                      <a:alpha val="40000"/>
                    </a:prstClr>
                  </a:glow>
                </a:effectLst>
                <a:latin typeface="Berlin Sans FB Demi" pitchFamily="34" charset="0"/>
                <a:cs typeface="Arial" charset="0"/>
              </a:rPr>
              <a:t>PENGARUH GERAKAN PRAMUKA</a:t>
            </a:r>
            <a:endParaRPr lang="en-US" sz="4300" b="1" spc="236" dirty="0">
              <a:ln w="11430"/>
              <a:solidFill>
                <a:schemeClr val="bg2">
                  <a:lumMod val="50000"/>
                </a:schemeClr>
              </a:solidFill>
              <a:effectLst>
                <a:glow rad="139700">
                  <a:prstClr val="black">
                    <a:alpha val="40000"/>
                  </a:prstClr>
                </a:glow>
              </a:effectLst>
              <a:latin typeface="Berlin Sans FB Demi" pitchFamily="34" charset="0"/>
              <a:cs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3400" y="1697003"/>
            <a:ext cx="5295900" cy="3713197"/>
            <a:chOff x="533400" y="1697003"/>
            <a:chExt cx="5295900" cy="3713197"/>
          </a:xfrm>
        </p:grpSpPr>
        <p:sp>
          <p:nvSpPr>
            <p:cNvPr id="3" name="Rectangle 2"/>
            <p:cNvSpPr/>
            <p:nvPr/>
          </p:nvSpPr>
          <p:spPr>
            <a:xfrm>
              <a:off x="533400" y="2609850"/>
              <a:ext cx="5295900" cy="280035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817070" y="1697003"/>
              <a:ext cx="2728560" cy="983754"/>
              <a:chOff x="2350470" y="1277903"/>
              <a:chExt cx="2728560" cy="983754"/>
            </a:xfrm>
          </p:grpSpPr>
          <p:pic>
            <p:nvPicPr>
              <p:cNvPr id="34" name="Picture 5" descr="DO_circle00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0470" y="1277903"/>
                <a:ext cx="2728560" cy="9837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TextBox 2"/>
              <p:cNvSpPr txBox="1">
                <a:spLocks noChangeArrowheads="1"/>
              </p:cNvSpPr>
              <p:nvPr/>
            </p:nvSpPr>
            <p:spPr bwMode="auto">
              <a:xfrm>
                <a:off x="2676065" y="1468592"/>
                <a:ext cx="2077370" cy="6037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fontAlgn="base" hangingPunct="1">
                  <a:lnSpc>
                    <a:spcPct val="114000"/>
                  </a:lnSpc>
                  <a:spcBef>
                    <a:spcPct val="0"/>
                  </a:spcBef>
                  <a:spcAft>
                    <a:spcPts val="1800"/>
                  </a:spcAft>
                </a:pPr>
                <a:r>
                  <a:rPr lang="en-US" sz="3200" dirty="0" smtClean="0">
                    <a:solidFill>
                      <a:prstClr val="black"/>
                    </a:solidFill>
                    <a:latin typeface="Bernard MT Condensed" panose="02050806060905020404" pitchFamily="18" charset="0"/>
                  </a:rPr>
                  <a:t>INTERNAL</a:t>
                </a:r>
                <a:endParaRPr lang="id-ID" sz="3200" dirty="0" smtClean="0">
                  <a:solidFill>
                    <a:prstClr val="black"/>
                  </a:solidFill>
                  <a:latin typeface="Bernard MT Condensed" panose="02050806060905020404" pitchFamily="18" charset="0"/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533400" y="2637465"/>
              <a:ext cx="5295900" cy="2369880"/>
              <a:chOff x="2203419" y="2294565"/>
              <a:chExt cx="3205341" cy="3479374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0ACFFAA-DB3A-3139-52FB-7567A5CD5FE9}"/>
                  </a:ext>
                </a:extLst>
              </p:cNvPr>
              <p:cNvSpPr txBox="1"/>
              <p:nvPr/>
            </p:nvSpPr>
            <p:spPr>
              <a:xfrm>
                <a:off x="2203419" y="2294565"/>
                <a:ext cx="1602678" cy="3479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800" kern="1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 Condensed Extra Bold" panose="020B0803020202020204" pitchFamily="34" charset="0"/>
                    <a:ea typeface="Calibri" panose="020F0502020204030204" pitchFamily="34" charset="0"/>
                    <a:cs typeface="Myanmar Text" panose="020B0502040204020203" pitchFamily="34" charset="0"/>
                  </a:rPr>
                  <a:t>PELUANG</a:t>
                </a:r>
                <a:endParaRPr lang="en-US" sz="2400" kern="1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 Condensed Extra Bold" panose="020B0803020202020204" pitchFamily="34" charset="0"/>
                  <a:ea typeface="Calibri" panose="020F0502020204030204" pitchFamily="34" charset="0"/>
                  <a:cs typeface="Myanmar Text" panose="020B0502040204020203" pitchFamily="34" charset="0"/>
                </a:endParaRPr>
              </a:p>
              <a:p>
                <a:pPr marL="268288" lvl="0" indent="-268288">
                  <a:buFont typeface="+mj-lt"/>
                  <a:buAutoNum type="arabicPeriod"/>
                </a:pPr>
                <a:r>
                  <a:rPr lang="en-US" sz="2400" kern="1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gencyFB" panose="02000806040000020003" pitchFamily="2" charset="0"/>
                    <a:ea typeface="Calibri" panose="020F0502020204030204" pitchFamily="34" charset="0"/>
                    <a:cs typeface="Myanmar Text" panose="020B0502040204020203" pitchFamily="34" charset="0"/>
                  </a:rPr>
                  <a:t>Struktur</a:t>
                </a:r>
                <a:r>
                  <a:rPr lang="en-US" sz="2400" kern="1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gencyFB" panose="02000806040000020003" pitchFamily="2" charset="0"/>
                    <a:ea typeface="Calibri" panose="020F0502020204030204" pitchFamily="34" charset="0"/>
                    <a:cs typeface="Myanmar Text" panose="020B0502040204020203" pitchFamily="34" charset="0"/>
                  </a:rPr>
                  <a:t> </a:t>
                </a:r>
                <a:r>
                  <a:rPr lang="en-US" sz="2400" kern="1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gencyFB" panose="02000806040000020003" pitchFamily="2" charset="0"/>
                    <a:ea typeface="Calibri" panose="020F0502020204030204" pitchFamily="34" charset="0"/>
                    <a:cs typeface="Myanmar Text" panose="020B0502040204020203" pitchFamily="34" charset="0"/>
                  </a:rPr>
                  <a:t>Organisasi</a:t>
                </a:r>
                <a:r>
                  <a:rPr lang="en-US" sz="2400" kern="1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gencyFB" panose="02000806040000020003" pitchFamily="2" charset="0"/>
                    <a:ea typeface="Calibri" panose="020F0502020204030204" pitchFamily="34" charset="0"/>
                    <a:cs typeface="Myanmar Text" panose="020B0502040204020203" pitchFamily="34" charset="0"/>
                  </a:rPr>
                  <a:t> </a:t>
                </a:r>
                <a:r>
                  <a:rPr lang="en-US" sz="2400" kern="1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gencyFB" panose="02000806040000020003" pitchFamily="2" charset="0"/>
                    <a:ea typeface="Calibri" panose="020F0502020204030204" pitchFamily="34" charset="0"/>
                    <a:cs typeface="Myanmar Text" panose="020B0502040204020203" pitchFamily="34" charset="0"/>
                  </a:rPr>
                  <a:t>sudah</a:t>
                </a:r>
                <a:r>
                  <a:rPr lang="en-US" sz="2400" kern="1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gencyFB" panose="02000806040000020003" pitchFamily="2" charset="0"/>
                    <a:ea typeface="Calibri" panose="020F0502020204030204" pitchFamily="34" charset="0"/>
                    <a:cs typeface="Myanmar Text" panose="020B0502040204020203" pitchFamily="34" charset="0"/>
                  </a:rPr>
                  <a:t> </a:t>
                </a:r>
                <a:r>
                  <a:rPr lang="en-US" sz="2400" kern="1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gencyFB" panose="02000806040000020003" pitchFamily="2" charset="0"/>
                    <a:ea typeface="Calibri" panose="020F0502020204030204" pitchFamily="34" charset="0"/>
                    <a:cs typeface="Myanmar Text" panose="020B0502040204020203" pitchFamily="34" charset="0"/>
                  </a:rPr>
                  <a:t>sampai</a:t>
                </a:r>
                <a:r>
                  <a:rPr lang="en-US" sz="2400" kern="1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gencyFB" panose="02000806040000020003" pitchFamily="2" charset="0"/>
                    <a:ea typeface="Calibri" panose="020F0502020204030204" pitchFamily="34" charset="0"/>
                    <a:cs typeface="Myanmar Text" panose="020B0502040204020203" pitchFamily="34" charset="0"/>
                  </a:rPr>
                  <a:t> </a:t>
                </a:r>
                <a:r>
                  <a:rPr lang="en-US" sz="2400" kern="1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gencyFB" panose="02000806040000020003" pitchFamily="2" charset="0"/>
                    <a:ea typeface="Calibri" panose="020F0502020204030204" pitchFamily="34" charset="0"/>
                    <a:cs typeface="Myanmar Text" panose="020B0502040204020203" pitchFamily="34" charset="0"/>
                  </a:rPr>
                  <a:t>Gugus</a:t>
                </a:r>
                <a:r>
                  <a:rPr lang="en-US" sz="2400" kern="1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gencyFB" panose="02000806040000020003" pitchFamily="2" charset="0"/>
                    <a:ea typeface="Calibri" panose="020F0502020204030204" pitchFamily="34" charset="0"/>
                    <a:cs typeface="Myanmar Text" panose="020B0502040204020203" pitchFamily="34" charset="0"/>
                  </a:rPr>
                  <a:t> </a:t>
                </a:r>
                <a:r>
                  <a:rPr lang="en-US" sz="2400" kern="1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gencyFB" panose="02000806040000020003" pitchFamily="2" charset="0"/>
                    <a:ea typeface="Calibri" panose="020F0502020204030204" pitchFamily="34" charset="0"/>
                    <a:cs typeface="Myanmar Text" panose="020B0502040204020203" pitchFamily="34" charset="0"/>
                  </a:rPr>
                  <a:t>depan</a:t>
                </a:r>
                <a:endParaRPr lang="en-ID" sz="2400" kern="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FB" panose="02000806040000020003" pitchFamily="2" charset="0"/>
                  <a:ea typeface="Calibri" panose="020F0502020204030204" pitchFamily="34" charset="0"/>
                  <a:cs typeface="Myanmar Text" panose="020B0502040204020203" pitchFamily="34" charset="0"/>
                </a:endParaRPr>
              </a:p>
              <a:p>
                <a:pPr marL="268288" lvl="0" indent="-268288">
                  <a:buFont typeface="+mj-lt"/>
                  <a:buAutoNum type="arabicPeriod"/>
                </a:pPr>
                <a:r>
                  <a:rPr lang="en-US" sz="2400" kern="1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gencyFB" panose="02000806040000020003" pitchFamily="2" charset="0"/>
                    <a:ea typeface="Calibri" panose="020F0502020204030204" pitchFamily="34" charset="0"/>
                    <a:cs typeface="Myanmar Text" panose="020B0502040204020203" pitchFamily="34" charset="0"/>
                  </a:rPr>
                  <a:t>Sarana</a:t>
                </a:r>
                <a:r>
                  <a:rPr lang="en-US" sz="2400" kern="1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gencyFB" panose="02000806040000020003" pitchFamily="2" charset="0"/>
                    <a:ea typeface="Calibri" panose="020F0502020204030204" pitchFamily="34" charset="0"/>
                    <a:cs typeface="Myanmar Text" panose="020B0502040204020203" pitchFamily="34" charset="0"/>
                  </a:rPr>
                  <a:t> </a:t>
                </a:r>
                <a:r>
                  <a:rPr lang="en-US" sz="2400" kern="1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gencyFB" panose="02000806040000020003" pitchFamily="2" charset="0"/>
                    <a:ea typeface="Calibri" panose="020F0502020204030204" pitchFamily="34" charset="0"/>
                    <a:cs typeface="Myanmar Text" panose="020B0502040204020203" pitchFamily="34" charset="0"/>
                  </a:rPr>
                  <a:t>Prasarana</a:t>
                </a:r>
                <a:r>
                  <a:rPr lang="en-US" sz="2400" kern="1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gencyFB" panose="02000806040000020003" pitchFamily="2" charset="0"/>
                    <a:ea typeface="Calibri" panose="020F0502020204030204" pitchFamily="34" charset="0"/>
                    <a:cs typeface="Myanmar Text" panose="020B0502040204020203" pitchFamily="34" charset="0"/>
                  </a:rPr>
                  <a:t> </a:t>
                </a:r>
                <a:r>
                  <a:rPr lang="en-US" sz="2400" kern="1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gencyFB" panose="02000806040000020003" pitchFamily="2" charset="0"/>
                    <a:ea typeface="Calibri" panose="020F0502020204030204" pitchFamily="34" charset="0"/>
                    <a:cs typeface="Myanmar Text" panose="020B0502040204020203" pitchFamily="34" charset="0"/>
                  </a:rPr>
                  <a:t>memadai</a:t>
                </a:r>
                <a:endParaRPr lang="en-ID" sz="2400" kern="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FB" panose="02000806040000020003" pitchFamily="2" charset="0"/>
                  <a:ea typeface="Calibri" panose="020F0502020204030204" pitchFamily="34" charset="0"/>
                  <a:cs typeface="Myanmar Text" panose="020B0502040204020203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207371C-062C-0134-00C6-982C2C297EF1}"/>
                  </a:ext>
                </a:extLst>
              </p:cNvPr>
              <p:cNvSpPr txBox="1"/>
              <p:nvPr/>
            </p:nvSpPr>
            <p:spPr>
              <a:xfrm>
                <a:off x="3806082" y="2294565"/>
                <a:ext cx="1602678" cy="3479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800" kern="1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 Condensed Extra Bold" panose="020B0803020202020204" pitchFamily="34" charset="0"/>
                    <a:ea typeface="Calibri" panose="020F0502020204030204" pitchFamily="34" charset="0"/>
                    <a:cs typeface="Myanmar Text" panose="020B0502040204020203" pitchFamily="34" charset="0"/>
                  </a:rPr>
                  <a:t>KENDALA</a:t>
                </a:r>
                <a:endParaRPr lang="en-US" sz="2400" kern="1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 Condensed Extra Bold" panose="020B0803020202020204" pitchFamily="34" charset="0"/>
                  <a:ea typeface="Calibri" panose="020F0502020204030204" pitchFamily="34" charset="0"/>
                  <a:cs typeface="Myanmar Text" panose="020B0502040204020203" pitchFamily="34" charset="0"/>
                </a:endParaRPr>
              </a:p>
              <a:p>
                <a:pPr marL="268288" lvl="0" indent="-268288">
                  <a:buFont typeface="+mj-lt"/>
                  <a:buAutoNum type="arabicPeriod"/>
                </a:pPr>
                <a:r>
                  <a:rPr lang="en-US" sz="2400" kern="1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gencyFB" panose="02000806040000020003" pitchFamily="2" charset="0"/>
                    <a:ea typeface="Calibri" panose="020F0502020204030204" pitchFamily="34" charset="0"/>
                    <a:cs typeface="Myanmar Text" panose="020B0502040204020203" pitchFamily="34" charset="0"/>
                  </a:rPr>
                  <a:t>Tidak</a:t>
                </a:r>
                <a:r>
                  <a:rPr lang="en-US" sz="2400" kern="1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gencyFB" panose="02000806040000020003" pitchFamily="2" charset="0"/>
                    <a:ea typeface="Calibri" panose="020F0502020204030204" pitchFamily="34" charset="0"/>
                    <a:cs typeface="Myanmar Text" panose="020B0502040204020203" pitchFamily="34" charset="0"/>
                  </a:rPr>
                  <a:t> </a:t>
                </a:r>
                <a:r>
                  <a:rPr lang="en-US" sz="2400" kern="1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gencyFB" panose="02000806040000020003" pitchFamily="2" charset="0"/>
                    <a:ea typeface="Calibri" panose="020F0502020204030204" pitchFamily="34" charset="0"/>
                    <a:cs typeface="Myanmar Text" panose="020B0502040204020203" pitchFamily="34" charset="0"/>
                  </a:rPr>
                  <a:t>terbranding</a:t>
                </a:r>
                <a:endParaRPr lang="en-US" sz="2400" kern="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FB" panose="02000806040000020003" pitchFamily="2" charset="0"/>
                  <a:ea typeface="Calibri" panose="020F0502020204030204" pitchFamily="34" charset="0"/>
                  <a:cs typeface="Myanmar Text" panose="020B0502040204020203" pitchFamily="34" charset="0"/>
                </a:endParaRPr>
              </a:p>
              <a:p>
                <a:pPr marL="268288" lvl="0" indent="-268288">
                  <a:buFont typeface="+mj-lt"/>
                  <a:buAutoNum type="arabicPeriod"/>
                </a:pPr>
                <a:r>
                  <a:rPr lang="en-US" sz="2400" kern="1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gencyFB" panose="02000806040000020003" pitchFamily="2" charset="0"/>
                    <a:ea typeface="Calibri" panose="020F0502020204030204" pitchFamily="34" charset="0"/>
                    <a:cs typeface="Myanmar Text" panose="020B0502040204020203" pitchFamily="34" charset="0"/>
                  </a:rPr>
                  <a:t>Lemahnya</a:t>
                </a:r>
                <a:r>
                  <a:rPr lang="en-US" sz="2400" kern="1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gencyFB" panose="02000806040000020003" pitchFamily="2" charset="0"/>
                    <a:ea typeface="Calibri" panose="020F0502020204030204" pitchFamily="34" charset="0"/>
                    <a:cs typeface="Myanmar Text" panose="020B0502040204020203" pitchFamily="34" charset="0"/>
                  </a:rPr>
                  <a:t> </a:t>
                </a:r>
                <a:r>
                  <a:rPr lang="en-US" sz="2400" kern="1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gencyFB" panose="02000806040000020003" pitchFamily="2" charset="0"/>
                    <a:ea typeface="Calibri" panose="020F0502020204030204" pitchFamily="34" charset="0"/>
                    <a:cs typeface="Myanmar Text" panose="020B0502040204020203" pitchFamily="34" charset="0"/>
                  </a:rPr>
                  <a:t>validasi</a:t>
                </a:r>
                <a:r>
                  <a:rPr lang="en-US" sz="2400" kern="1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gencyFB" panose="02000806040000020003" pitchFamily="2" charset="0"/>
                    <a:ea typeface="Calibri" panose="020F0502020204030204" pitchFamily="34" charset="0"/>
                    <a:cs typeface="Myanmar Text" panose="020B0502040204020203" pitchFamily="34" charset="0"/>
                  </a:rPr>
                  <a:t>  data </a:t>
                </a:r>
                <a:r>
                  <a:rPr lang="en-US" sz="2400" kern="1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gencyFB" panose="02000806040000020003" pitchFamily="2" charset="0"/>
                    <a:ea typeface="Calibri" panose="020F0502020204030204" pitchFamily="34" charset="0"/>
                    <a:cs typeface="Myanmar Text" panose="020B0502040204020203" pitchFamily="34" charset="0"/>
                  </a:rPr>
                  <a:t>dan</a:t>
                </a:r>
                <a:r>
                  <a:rPr lang="en-US" sz="2400" kern="1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gencyFB" panose="02000806040000020003" pitchFamily="2" charset="0"/>
                    <a:ea typeface="Calibri" panose="020F0502020204030204" pitchFamily="34" charset="0"/>
                    <a:cs typeface="Myanmar Text" panose="020B0502040204020203" pitchFamily="34" charset="0"/>
                  </a:rPr>
                  <a:t> </a:t>
                </a:r>
                <a:r>
                  <a:rPr lang="en-US" sz="2400" kern="1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gencyFB" panose="02000806040000020003" pitchFamily="2" charset="0"/>
                    <a:ea typeface="Calibri" panose="020F0502020204030204" pitchFamily="34" charset="0"/>
                    <a:cs typeface="Myanmar Text" panose="020B0502040204020203" pitchFamily="34" charset="0"/>
                  </a:rPr>
                  <a:t>publikasi</a:t>
                </a:r>
                <a:r>
                  <a:rPr lang="en-US" sz="2400" kern="1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gencyFB" panose="02000806040000020003" pitchFamily="2" charset="0"/>
                    <a:ea typeface="Calibri" panose="020F0502020204030204" pitchFamily="34" charset="0"/>
                    <a:cs typeface="Myanmar Text" panose="020B0502040204020203" pitchFamily="34" charset="0"/>
                  </a:rPr>
                  <a:t> </a:t>
                </a:r>
              </a:p>
              <a:p>
                <a:pPr marL="268288" lvl="0" indent="-268288">
                  <a:buFont typeface="+mj-lt"/>
                  <a:buAutoNum type="arabicPeriod"/>
                </a:pPr>
                <a:r>
                  <a:rPr lang="en-US" sz="2400" kern="1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gencyFB" panose="02000806040000020003" pitchFamily="2" charset="0"/>
                    <a:ea typeface="Calibri" panose="020F0502020204030204" pitchFamily="34" charset="0"/>
                    <a:cs typeface="Myanmar Text" panose="020B0502040204020203" pitchFamily="34" charset="0"/>
                  </a:rPr>
                  <a:t>Sistem</a:t>
                </a:r>
                <a:r>
                  <a:rPr lang="en-US" sz="2400" kern="1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gencyFB" panose="02000806040000020003" pitchFamily="2" charset="0"/>
                    <a:ea typeface="Calibri" panose="020F0502020204030204" pitchFamily="34" charset="0"/>
                    <a:cs typeface="Myanmar Text" panose="020B0502040204020203" pitchFamily="34" charset="0"/>
                  </a:rPr>
                  <a:t> digital </a:t>
                </a:r>
                <a:r>
                  <a:rPr lang="en-US" sz="2400" kern="1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gencyFB" panose="02000806040000020003" pitchFamily="2" charset="0"/>
                    <a:ea typeface="Calibri" panose="020F0502020204030204" pitchFamily="34" charset="0"/>
                    <a:cs typeface="Myanmar Text" panose="020B0502040204020203" pitchFamily="34" charset="0"/>
                  </a:rPr>
                  <a:t>belum</a:t>
                </a:r>
                <a:r>
                  <a:rPr lang="en-US" sz="2400" kern="1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gencyFB" panose="02000806040000020003" pitchFamily="2" charset="0"/>
                    <a:ea typeface="Calibri" panose="020F0502020204030204" pitchFamily="34" charset="0"/>
                    <a:cs typeface="Myanmar Text" panose="020B0502040204020203" pitchFamily="34" charset="0"/>
                  </a:rPr>
                  <a:t> </a:t>
                </a:r>
                <a:r>
                  <a:rPr lang="en-US" sz="2400" kern="1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gencyFB" panose="02000806040000020003" pitchFamily="2" charset="0"/>
                    <a:ea typeface="Calibri" panose="020F0502020204030204" pitchFamily="34" charset="0"/>
                    <a:cs typeface="Myanmar Text" panose="020B0502040204020203" pitchFamily="34" charset="0"/>
                  </a:rPr>
                  <a:t>terintegrasi</a:t>
                </a:r>
                <a:endParaRPr lang="en-US" sz="2400" kern="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FB" panose="02000806040000020003" pitchFamily="2" charset="0"/>
                  <a:ea typeface="Calibri" panose="020F0502020204030204" pitchFamily="34" charset="0"/>
                  <a:cs typeface="Myanmar Text" panose="020B0502040204020203" pitchFamily="34" charset="0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6362700" y="1697003"/>
            <a:ext cx="5295900" cy="3713197"/>
            <a:chOff x="6362700" y="1697003"/>
            <a:chExt cx="5295900" cy="3713197"/>
          </a:xfrm>
        </p:grpSpPr>
        <p:sp>
          <p:nvSpPr>
            <p:cNvPr id="38" name="Rectangle 37"/>
            <p:cNvSpPr/>
            <p:nvPr/>
          </p:nvSpPr>
          <p:spPr>
            <a:xfrm>
              <a:off x="6362700" y="2609850"/>
              <a:ext cx="5295900" cy="280035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7646370" y="1697003"/>
              <a:ext cx="2728560" cy="983754"/>
              <a:chOff x="2350470" y="1277903"/>
              <a:chExt cx="2728560" cy="983754"/>
            </a:xfrm>
          </p:grpSpPr>
          <p:pic>
            <p:nvPicPr>
              <p:cNvPr id="40" name="Picture 5" descr="DO_circle00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0470" y="1277903"/>
                <a:ext cx="2728560" cy="9837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" name="TextBox 2"/>
              <p:cNvSpPr txBox="1">
                <a:spLocks noChangeArrowheads="1"/>
              </p:cNvSpPr>
              <p:nvPr/>
            </p:nvSpPr>
            <p:spPr bwMode="auto">
              <a:xfrm>
                <a:off x="2676065" y="1468592"/>
                <a:ext cx="2077370" cy="6037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fontAlgn="base" hangingPunct="1">
                  <a:lnSpc>
                    <a:spcPct val="114000"/>
                  </a:lnSpc>
                  <a:spcBef>
                    <a:spcPct val="0"/>
                  </a:spcBef>
                  <a:spcAft>
                    <a:spcPts val="1800"/>
                  </a:spcAft>
                </a:pPr>
                <a:r>
                  <a:rPr lang="en-US" sz="3200" dirty="0" smtClean="0">
                    <a:solidFill>
                      <a:prstClr val="black"/>
                    </a:solidFill>
                    <a:latin typeface="Bernard MT Condensed" panose="02050806060905020404" pitchFamily="18" charset="0"/>
                  </a:rPr>
                  <a:t>EKSTERNAL</a:t>
                </a:r>
                <a:endParaRPr lang="id-ID" sz="3200" dirty="0" smtClean="0">
                  <a:solidFill>
                    <a:prstClr val="black"/>
                  </a:solidFill>
                  <a:latin typeface="Bernard MT Condensed" panose="02050806060905020404" pitchFamily="18" charset="0"/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6362700" y="2637465"/>
              <a:ext cx="5295900" cy="2000548"/>
              <a:chOff x="2203419" y="2294565"/>
              <a:chExt cx="3205341" cy="2937134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0ACFFAA-DB3A-3139-52FB-7567A5CD5FE9}"/>
                  </a:ext>
                </a:extLst>
              </p:cNvPr>
              <p:cNvSpPr txBox="1"/>
              <p:nvPr/>
            </p:nvSpPr>
            <p:spPr>
              <a:xfrm>
                <a:off x="2203419" y="2294565"/>
                <a:ext cx="1602678" cy="29371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800" kern="1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 Condensed Extra Bold" panose="020B0803020202020204" pitchFamily="34" charset="0"/>
                    <a:ea typeface="Calibri" panose="020F0502020204030204" pitchFamily="34" charset="0"/>
                    <a:cs typeface="Myanmar Text" panose="020B0502040204020203" pitchFamily="34" charset="0"/>
                  </a:rPr>
                  <a:t>PELUANG</a:t>
                </a:r>
                <a:endParaRPr lang="en-US" sz="2400" kern="1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 Condensed Extra Bold" panose="020B0803020202020204" pitchFamily="34" charset="0"/>
                  <a:ea typeface="Calibri" panose="020F0502020204030204" pitchFamily="34" charset="0"/>
                  <a:cs typeface="Myanmar Text" panose="020B0502040204020203" pitchFamily="34" charset="0"/>
                </a:endParaRPr>
              </a:p>
              <a:p>
                <a:pPr marL="268288" lvl="0" indent="-268288">
                  <a:buFont typeface="+mj-lt"/>
                  <a:buAutoNum type="arabicPeriod"/>
                </a:pPr>
                <a:r>
                  <a:rPr lang="en-US" sz="2400" kern="1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 Condensed Extra Bold" panose="020B0803020202020204" pitchFamily="34" charset="0"/>
                    <a:ea typeface="Calibri" panose="020F0502020204030204" pitchFamily="34" charset="0"/>
                    <a:cs typeface="Myanmar Text" panose="020B0502040204020203" pitchFamily="34" charset="0"/>
                  </a:rPr>
                  <a:t>Dukungan</a:t>
                </a:r>
                <a:r>
                  <a:rPr lang="en-US" sz="2400" kern="1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 Condensed Extra Bold" panose="020B0803020202020204" pitchFamily="34" charset="0"/>
                    <a:ea typeface="Calibri" panose="020F0502020204030204" pitchFamily="34" charset="0"/>
                    <a:cs typeface="Myanmar Text" panose="020B0502040204020203" pitchFamily="34" charset="0"/>
                  </a:rPr>
                  <a:t> </a:t>
                </a:r>
                <a:r>
                  <a:rPr lang="en-US" sz="2400" kern="1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 Condensed Extra Bold" panose="020B0803020202020204" pitchFamily="34" charset="0"/>
                    <a:ea typeface="Calibri" panose="020F0502020204030204" pitchFamily="34" charset="0"/>
                    <a:cs typeface="Myanmar Text" panose="020B0502040204020203" pitchFamily="34" charset="0"/>
                  </a:rPr>
                  <a:t>Pemerintah</a:t>
                </a:r>
                <a:endParaRPr lang="en-US" sz="2400" kern="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 Condensed Extra Bold" panose="020B0803020202020204" pitchFamily="34" charset="0"/>
                  <a:ea typeface="Calibri" panose="020F0502020204030204" pitchFamily="34" charset="0"/>
                  <a:cs typeface="Myanmar Text" panose="020B0502040204020203" pitchFamily="34" charset="0"/>
                </a:endParaRPr>
              </a:p>
              <a:p>
                <a:pPr marL="268288" lvl="0" indent="-268288">
                  <a:buFont typeface="+mj-lt"/>
                  <a:buAutoNum type="arabicPeriod"/>
                </a:pPr>
                <a:r>
                  <a:rPr lang="en-US" sz="2400" kern="1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 Condensed Extra Bold" panose="020B0803020202020204" pitchFamily="34" charset="0"/>
                    <a:ea typeface="Calibri" panose="020F0502020204030204" pitchFamily="34" charset="0"/>
                    <a:cs typeface="Myanmar Text" panose="020B0502040204020203" pitchFamily="34" charset="0"/>
                  </a:rPr>
                  <a:t>Dukungan</a:t>
                </a:r>
                <a:r>
                  <a:rPr lang="en-US" sz="2400" kern="1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 Condensed Extra Bold" panose="020B0803020202020204" pitchFamily="34" charset="0"/>
                    <a:ea typeface="Calibri" panose="020F0502020204030204" pitchFamily="34" charset="0"/>
                    <a:cs typeface="Myanmar Text" panose="020B0502040204020203" pitchFamily="34" charset="0"/>
                  </a:rPr>
                  <a:t> </a:t>
                </a:r>
                <a:r>
                  <a:rPr lang="en-US" sz="2400" kern="1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 Condensed Extra Bold" panose="020B0803020202020204" pitchFamily="34" charset="0"/>
                    <a:ea typeface="Calibri" panose="020F0502020204030204" pitchFamily="34" charset="0"/>
                    <a:cs typeface="Myanmar Text" panose="020B0502040204020203" pitchFamily="34" charset="0"/>
                  </a:rPr>
                  <a:t>Masyarakat</a:t>
                </a:r>
                <a:endParaRPr lang="en-US" sz="2400" kern="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 Condensed Extra Bold" panose="020B0803020202020204" pitchFamily="34" charset="0"/>
                  <a:ea typeface="Calibri" panose="020F0502020204030204" pitchFamily="34" charset="0"/>
                  <a:cs typeface="Myanmar Text" panose="020B0502040204020203" pitchFamily="34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207371C-062C-0134-00C6-982C2C297EF1}"/>
                  </a:ext>
                </a:extLst>
              </p:cNvPr>
              <p:cNvSpPr txBox="1"/>
              <p:nvPr/>
            </p:nvSpPr>
            <p:spPr>
              <a:xfrm>
                <a:off x="3806082" y="2294565"/>
                <a:ext cx="1602678" cy="23948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800" kern="1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 Condensed Extra Bold" panose="020B0803020202020204" pitchFamily="34" charset="0"/>
                    <a:ea typeface="Calibri" panose="020F0502020204030204" pitchFamily="34" charset="0"/>
                    <a:cs typeface="Myanmar Text" panose="020B0502040204020203" pitchFamily="34" charset="0"/>
                  </a:rPr>
                  <a:t>KENDALA</a:t>
                </a:r>
                <a:endParaRPr lang="en-US" sz="2400" kern="1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 Condensed Extra Bold" panose="020B0803020202020204" pitchFamily="34" charset="0"/>
                  <a:ea typeface="Calibri" panose="020F0502020204030204" pitchFamily="34" charset="0"/>
                  <a:cs typeface="Myanmar Text" panose="020B0502040204020203" pitchFamily="34" charset="0"/>
                </a:endParaRPr>
              </a:p>
              <a:p>
                <a:pPr marL="268288" lvl="0" indent="-268288">
                  <a:buFont typeface="+mj-lt"/>
                  <a:buAutoNum type="arabicPeriod"/>
                </a:pPr>
                <a:r>
                  <a:rPr lang="en-US" sz="2400" kern="1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 Condensed Extra Bold" panose="020B0803020202020204" pitchFamily="34" charset="0"/>
                    <a:ea typeface="Calibri" panose="020F0502020204030204" pitchFamily="34" charset="0"/>
                    <a:cs typeface="Myanmar Text" panose="020B0502040204020203" pitchFamily="34" charset="0"/>
                  </a:rPr>
                  <a:t>Regulasi</a:t>
                </a:r>
                <a:r>
                  <a:rPr lang="en-US" sz="2400" kern="1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 Condensed Extra Bold" panose="020B0803020202020204" pitchFamily="34" charset="0"/>
                    <a:ea typeface="Calibri" panose="020F0502020204030204" pitchFamily="34" charset="0"/>
                    <a:cs typeface="Myanmar Text" panose="020B0502040204020203" pitchFamily="34" charset="0"/>
                  </a:rPr>
                  <a:t> </a:t>
                </a:r>
                <a:r>
                  <a:rPr lang="en-US" sz="2400" kern="1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 Condensed Extra Bold" panose="020B0803020202020204" pitchFamily="34" charset="0"/>
                    <a:ea typeface="Calibri" panose="020F0502020204030204" pitchFamily="34" charset="0"/>
                    <a:cs typeface="Myanmar Text" panose="020B0502040204020203" pitchFamily="34" charset="0"/>
                  </a:rPr>
                  <a:t>tidak</a:t>
                </a:r>
                <a:r>
                  <a:rPr lang="en-US" sz="2400" kern="1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 Condensed Extra Bold" panose="020B0803020202020204" pitchFamily="34" charset="0"/>
                    <a:ea typeface="Calibri" panose="020F0502020204030204" pitchFamily="34" charset="0"/>
                    <a:cs typeface="Myanmar Text" panose="020B0502040204020203" pitchFamily="34" charset="0"/>
                  </a:rPr>
                  <a:t> update</a:t>
                </a:r>
              </a:p>
              <a:p>
                <a:pPr marL="268288" lvl="0" indent="-268288">
                  <a:buFont typeface="+mj-lt"/>
                  <a:buAutoNum type="arabicPeriod"/>
                </a:pPr>
                <a:r>
                  <a:rPr lang="en-US" sz="2400" kern="1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 Condensed Extra Bold" panose="020B0803020202020204" pitchFamily="34" charset="0"/>
                    <a:ea typeface="Calibri" panose="020F0502020204030204" pitchFamily="34" charset="0"/>
                    <a:cs typeface="Myanmar Text" panose="020B0502040204020203" pitchFamily="34" charset="0"/>
                  </a:rPr>
                  <a:t>Perlu</a:t>
                </a:r>
                <a:r>
                  <a:rPr lang="en-US" sz="2400" kern="1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 Condensed Extra Bold" panose="020B0803020202020204" pitchFamily="34" charset="0"/>
                    <a:ea typeface="Calibri" panose="020F0502020204030204" pitchFamily="34" charset="0"/>
                    <a:cs typeface="Myanmar Text" panose="020B0502040204020203" pitchFamily="34" charset="0"/>
                  </a:rPr>
                  <a:t> </a:t>
                </a:r>
                <a:r>
                  <a:rPr lang="en-US" sz="2400" kern="1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 Condensed Extra Bold" panose="020B0803020202020204" pitchFamily="34" charset="0"/>
                    <a:ea typeface="Calibri" panose="020F0502020204030204" pitchFamily="34" charset="0"/>
                    <a:cs typeface="Myanmar Text" panose="020B0502040204020203" pitchFamily="34" charset="0"/>
                  </a:rPr>
                  <a:t>direvisi</a:t>
                </a:r>
                <a:r>
                  <a:rPr lang="en-US" sz="2400" kern="1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 Condensed Extra Bold" panose="020B0803020202020204" pitchFamily="34" charset="0"/>
                    <a:ea typeface="Calibri" panose="020F0502020204030204" pitchFamily="34" charset="0"/>
                    <a:cs typeface="Myanmar Text" panose="020B0502040204020203" pitchFamily="34" charset="0"/>
                  </a:rPr>
                  <a:t> UUD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6084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96008" y="5886450"/>
            <a:ext cx="4462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en-US" b="1" dirty="0" err="1" smtClean="0">
                <a:solidFill>
                  <a:prstClr val="white"/>
                </a:solidFill>
                <a:latin typeface="Agency FB" panose="020B0503020202020204" pitchFamily="34" charset="0"/>
              </a:rPr>
              <a:t>Mayjen</a:t>
            </a:r>
            <a:r>
              <a:rPr lang="en-US" b="1" dirty="0" smtClean="0">
                <a:solidFill>
                  <a:prstClr val="white"/>
                </a:solidFill>
                <a:latin typeface="Agency FB" panose="020B0503020202020204" pitchFamily="34" charset="0"/>
              </a:rPr>
              <a:t> TNI (</a:t>
            </a:r>
            <a:r>
              <a:rPr lang="en-US" b="1" dirty="0" err="1" smtClean="0">
                <a:solidFill>
                  <a:prstClr val="white"/>
                </a:solidFill>
                <a:latin typeface="Agency FB" panose="020B0503020202020204" pitchFamily="34" charset="0"/>
              </a:rPr>
              <a:t>Purn</a:t>
            </a:r>
            <a:r>
              <a:rPr lang="en-US" b="1" dirty="0" smtClean="0">
                <a:solidFill>
                  <a:prstClr val="white"/>
                </a:solidFill>
                <a:latin typeface="Agency FB" panose="020B0503020202020204" pitchFamily="34" charset="0"/>
              </a:rPr>
              <a:t>) Dr. </a:t>
            </a:r>
            <a:r>
              <a:rPr lang="en-US" b="1" dirty="0" err="1" smtClean="0">
                <a:solidFill>
                  <a:prstClr val="white"/>
                </a:solidFill>
                <a:latin typeface="Agency FB" panose="020B0503020202020204" pitchFamily="34" charset="0"/>
              </a:rPr>
              <a:t>Bachtiar</a:t>
            </a:r>
            <a:r>
              <a:rPr lang="en-US" b="1" dirty="0" smtClean="0">
                <a:solidFill>
                  <a:prstClr val="white"/>
                </a:solidFill>
                <a:latin typeface="Agency FB" panose="020B0503020202020204" pitchFamily="34" charset="0"/>
              </a:rPr>
              <a:t>, S.I.P</a:t>
            </a:r>
            <a:r>
              <a:rPr lang="en-US" b="1" dirty="0">
                <a:solidFill>
                  <a:prstClr val="white"/>
                </a:solidFill>
                <a:latin typeface="Agency FB" panose="020B0503020202020204" pitchFamily="34" charset="0"/>
              </a:rPr>
              <a:t>., </a:t>
            </a:r>
            <a:r>
              <a:rPr lang="en-US" b="1" dirty="0" smtClean="0">
                <a:solidFill>
                  <a:prstClr val="white"/>
                </a:solidFill>
                <a:latin typeface="Agency FB" panose="020B0503020202020204" pitchFamily="34" charset="0"/>
              </a:rPr>
              <a:t>M.A.P.</a:t>
            </a:r>
            <a:endParaRPr lang="id-ID" b="1" dirty="0">
              <a:solidFill>
                <a:prstClr val="white"/>
              </a:solidFill>
              <a:latin typeface="Agency FB" panose="020B05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9235" y="2286001"/>
            <a:ext cx="9496509" cy="218521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 defTabSz="457200"/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UPAYA MEMBANGUN </a:t>
            </a:r>
            <a:endParaRPr lang="en-US" sz="4400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r" defTabSz="457200"/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GERAKAN 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PRAMUKA</a:t>
            </a:r>
          </a:p>
          <a:p>
            <a:pPr algn="r" defTabSz="457200"/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  <a:latin typeface="Brush Script MT" panose="03060802040406070304" pitchFamily="66" charset="0"/>
              </a:rPr>
              <a:t>Menuju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Brush Script MT" panose="03060802040406070304" pitchFamily="66" charset="0"/>
              </a:rPr>
              <a:t> 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INDONESIA 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EMAS 2045</a:t>
            </a:r>
            <a:endParaRPr lang="id-ID" sz="48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3633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4891" y="206592"/>
            <a:ext cx="9239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933" algn="ctr" defTabSz="1219170">
              <a:spcBef>
                <a:spcPts val="53"/>
              </a:spcBef>
            </a:pPr>
            <a:r>
              <a:rPr lang="en-US" sz="4400" dirty="0" smtClean="0">
                <a:solidFill>
                  <a:srgbClr val="FFFF00"/>
                </a:solidFill>
                <a:effectLst>
                  <a:glow rad="127000">
                    <a:schemeClr val="bg1"/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howcard Gothic" panose="04020904020102020604" pitchFamily="82" charset="0"/>
                <a:cs typeface="Cambria"/>
              </a:rPr>
              <a:t>KOND PRAMUKA YG DIHARAPKAN</a:t>
            </a:r>
            <a:endParaRPr lang="en-US" sz="4400" dirty="0">
              <a:solidFill>
                <a:srgbClr val="FFFF00"/>
              </a:solidFill>
              <a:effectLst>
                <a:glow rad="127000">
                  <a:schemeClr val="bg1"/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Showcard Gothic" panose="04020904020102020604" pitchFamily="82" charset="0"/>
              <a:cs typeface="Cambri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71750" y="1567399"/>
            <a:ext cx="9429750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indent="-609600" algn="just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ID" sz="2600" kern="100" dirty="0" err="1" smtClean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Gerakan</a:t>
            </a:r>
            <a:r>
              <a:rPr lang="en-ID" sz="2600" kern="100" dirty="0" smtClean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kern="100" dirty="0" err="1" smtClean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Pramuka</a:t>
            </a:r>
            <a:r>
              <a:rPr lang="en-ID" sz="2600" kern="100" dirty="0" smtClean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kern="100" dirty="0" err="1" smtClean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ID" sz="2600" kern="100" dirty="0" smtClean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kern="100" dirty="0" err="1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revisi</a:t>
            </a:r>
            <a:r>
              <a:rPr lang="en-ID" sz="2600" kern="100" dirty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kern="100" dirty="0" smtClean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&amp; </a:t>
            </a:r>
            <a:r>
              <a:rPr lang="en-ID" sz="2600" kern="100" dirty="0" err="1" smtClean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disesuaikan</a:t>
            </a:r>
            <a:r>
              <a:rPr lang="en-ID" sz="2600" kern="100" dirty="0" smtClean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kern="100" dirty="0" err="1" smtClean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dgn</a:t>
            </a:r>
            <a:r>
              <a:rPr lang="en-ID" sz="2600" kern="100" dirty="0" smtClean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kern="100" dirty="0" err="1" smtClean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perkembangan</a:t>
            </a:r>
            <a:r>
              <a:rPr lang="en-ID" sz="2600" kern="100" dirty="0" smtClean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kern="100" dirty="0" err="1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situasi</a:t>
            </a:r>
            <a:r>
              <a:rPr lang="en-ID" sz="2600" kern="100" dirty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kern="100" dirty="0" err="1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saat</a:t>
            </a:r>
            <a:r>
              <a:rPr lang="en-ID" sz="2600" kern="100" dirty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kern="100" dirty="0" err="1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2600" kern="100" dirty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kern="100" dirty="0" err="1" smtClean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shg</a:t>
            </a:r>
            <a:r>
              <a:rPr lang="en-ID" sz="2600" kern="100" dirty="0" smtClean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kern="100" dirty="0" err="1" smtClean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bisa</a:t>
            </a:r>
            <a:r>
              <a:rPr lang="en-ID" sz="2600" kern="100" dirty="0" smtClean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kern="100" dirty="0" err="1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menguatkan</a:t>
            </a:r>
            <a:r>
              <a:rPr lang="en-ID" sz="2600" kern="100" dirty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kern="100" dirty="0" err="1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ID" sz="2600" kern="100" dirty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kern="100" dirty="0" err="1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Gerakan</a:t>
            </a:r>
            <a:r>
              <a:rPr lang="en-ID" sz="2600" kern="100" dirty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kern="100" dirty="0" err="1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Pramuka</a:t>
            </a:r>
            <a:r>
              <a:rPr lang="en-ID" sz="2600" kern="100" dirty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kern="100" dirty="0" err="1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ID" sz="2600" kern="100" dirty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kern="100" dirty="0" err="1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Lembaga</a:t>
            </a:r>
            <a:r>
              <a:rPr lang="en-ID" sz="2600" kern="100" dirty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kern="100" dirty="0" err="1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ID" sz="2600" kern="100" dirty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non formal di </a:t>
            </a:r>
            <a:r>
              <a:rPr lang="en-ID" sz="2600" kern="100" dirty="0" smtClean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Indonesia</a:t>
            </a:r>
          </a:p>
          <a:p>
            <a:pPr marL="628650" indent="-609600" algn="just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ID" sz="2600" kern="100" dirty="0" smtClean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SDM di </a:t>
            </a:r>
            <a:r>
              <a:rPr lang="en-ID" sz="2600" kern="100" dirty="0" err="1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lingkungan</a:t>
            </a:r>
            <a:r>
              <a:rPr lang="en-ID" sz="2600" kern="100" dirty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kern="100" dirty="0" err="1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Pramuka</a:t>
            </a:r>
            <a:r>
              <a:rPr lang="en-ID" sz="2600" kern="100" dirty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kern="100" dirty="0" err="1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lang="en-ID" sz="2600" kern="100" dirty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kern="100" dirty="0" err="1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ID" sz="2600" kern="100" dirty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kern="100" dirty="0" err="1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kapasitas</a:t>
            </a:r>
            <a:r>
              <a:rPr lang="en-ID" sz="2600" kern="100" dirty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professional, modern </a:t>
            </a:r>
            <a:r>
              <a:rPr lang="en-ID" sz="2600" kern="100" dirty="0" err="1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ID" sz="2600" kern="100" dirty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kern="100" dirty="0" err="1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tersebar</a:t>
            </a:r>
            <a:r>
              <a:rPr lang="en-ID" sz="2600" kern="100" dirty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kern="100" dirty="0" err="1" smtClean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scr</a:t>
            </a:r>
            <a:r>
              <a:rPr lang="en-ID" sz="2600" kern="100" dirty="0" smtClean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kern="100" dirty="0" err="1" smtClean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menyeluruh</a:t>
            </a:r>
            <a:r>
              <a:rPr lang="en-ID" sz="2600" kern="100" dirty="0" smtClean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kern="100" dirty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 </a:t>
            </a:r>
            <a:r>
              <a:rPr lang="en-ID" sz="2600" kern="100" dirty="0" err="1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wilayah</a:t>
            </a:r>
            <a:r>
              <a:rPr lang="en-ID" sz="2600" kern="100" dirty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kern="100" dirty="0" smtClean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NKRI</a:t>
            </a:r>
          </a:p>
          <a:p>
            <a:pPr marL="628650" indent="-609600" algn="just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ID" sz="2600" kern="100" dirty="0" err="1" smtClean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Sarpras</a:t>
            </a:r>
            <a:r>
              <a:rPr lang="en-ID" sz="2600" kern="100" dirty="0" smtClean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kern="100" dirty="0" err="1" smtClean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memadai</a:t>
            </a:r>
            <a:endParaRPr lang="en-ID" sz="2600" kern="100" dirty="0" smtClean="0">
              <a:solidFill>
                <a:srgbClr val="000000"/>
              </a:solidFill>
              <a:latin typeface="AgencyFB" panose="0200080604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indent="-609600" algn="just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ID" sz="2600" i="1" kern="100" dirty="0" smtClean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Branding </a:t>
            </a:r>
            <a:r>
              <a:rPr lang="en-ID" sz="2600" kern="100" dirty="0" smtClean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yang </a:t>
            </a:r>
            <a:r>
              <a:rPr lang="en-ID" sz="2600" kern="100" dirty="0" err="1" smtClean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efektif</a:t>
            </a:r>
            <a:r>
              <a:rPr lang="en-ID" sz="2600" kern="100" dirty="0" smtClean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kern="100" dirty="0" err="1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sz="2600" kern="100" dirty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kern="100" dirty="0" err="1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menyebar</a:t>
            </a:r>
            <a:r>
              <a:rPr lang="en-ID" sz="2600" kern="100" dirty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kern="100" dirty="0" err="1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luaskan</a:t>
            </a:r>
            <a:r>
              <a:rPr lang="en-ID" sz="2600" kern="100" dirty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kern="100" dirty="0" err="1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ID" sz="2600" kern="100" dirty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kern="100" dirty="0" err="1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Pramuka</a:t>
            </a:r>
            <a:r>
              <a:rPr lang="en-ID" sz="2600" kern="100" dirty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2600" kern="100" dirty="0" smtClean="0">
              <a:solidFill>
                <a:srgbClr val="000000"/>
              </a:solidFill>
              <a:latin typeface="AgencyFB" panose="0200080604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indent="-609600" algn="just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ID" sz="2600" kern="100" dirty="0" err="1" smtClean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Pengelolaan</a:t>
            </a:r>
            <a:r>
              <a:rPr lang="en-ID" sz="2600" kern="100" dirty="0" smtClean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kern="100" dirty="0" err="1" smtClean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aset</a:t>
            </a:r>
            <a:r>
              <a:rPr lang="en-ID" sz="2600" kern="100" dirty="0" smtClean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kern="100" dirty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unit </a:t>
            </a:r>
            <a:r>
              <a:rPr lang="en-ID" sz="2600" kern="100" dirty="0" err="1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usaha</a:t>
            </a:r>
            <a:r>
              <a:rPr lang="en-ID" sz="2600" kern="100" dirty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kern="100" dirty="0" err="1" smtClean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dikelola</a:t>
            </a:r>
            <a:r>
              <a:rPr lang="en-ID" sz="2600" kern="100" dirty="0" smtClean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kern="100" dirty="0" err="1" smtClean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2600" kern="100" dirty="0" smtClean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kern="100" dirty="0" err="1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efektif</a:t>
            </a:r>
            <a:r>
              <a:rPr lang="en-ID" sz="2600" kern="100" dirty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kern="100" dirty="0" err="1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ID" sz="2600" kern="100" dirty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kern="100" dirty="0" err="1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efisien</a:t>
            </a:r>
            <a:r>
              <a:rPr lang="en-ID" sz="2600" kern="100" dirty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D" sz="2600" kern="100" dirty="0" smtClean="0">
              <a:solidFill>
                <a:srgbClr val="000000"/>
              </a:solidFill>
              <a:latin typeface="AgencyFB" panose="0200080604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indent="-609600" algn="just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ID" sz="2600" kern="100" dirty="0" err="1" smtClean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Kurikulum</a:t>
            </a:r>
            <a:r>
              <a:rPr lang="en-ID" sz="2600" kern="100" dirty="0" smtClean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kern="100" dirty="0" err="1" smtClean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ID" sz="2600" kern="100" dirty="0" smtClean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kern="100" dirty="0" err="1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penyesuaian</a:t>
            </a:r>
            <a:r>
              <a:rPr lang="en-ID" sz="2600" kern="100" dirty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kern="100" dirty="0" err="1" smtClean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dgn</a:t>
            </a:r>
            <a:r>
              <a:rPr lang="en-ID" sz="2600" kern="100" dirty="0" smtClean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kern="100" dirty="0" err="1" smtClean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perkembangan</a:t>
            </a:r>
            <a:r>
              <a:rPr lang="en-ID" sz="2600" kern="100" dirty="0" smtClean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kern="100" dirty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zaman </a:t>
            </a:r>
            <a:endParaRPr lang="en-ID" sz="2600" kern="100" dirty="0" smtClean="0">
              <a:solidFill>
                <a:srgbClr val="000000"/>
              </a:solidFill>
              <a:latin typeface="AgencyFB" panose="0200080604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indent="-609600" algn="just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n-ID" sz="2600" kern="100" dirty="0" err="1" smtClean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Mendapatkan</a:t>
            </a:r>
            <a:r>
              <a:rPr lang="en-ID" sz="2600" kern="100" dirty="0" smtClean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kern="100" dirty="0" err="1" smtClean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dukungan</a:t>
            </a:r>
            <a:r>
              <a:rPr lang="en-ID" sz="2600" kern="100" dirty="0" smtClean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kern="100" dirty="0" err="1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anggaran</a:t>
            </a:r>
            <a:r>
              <a:rPr lang="en-ID" sz="2600" kern="100" dirty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kern="100" dirty="0" err="1" smtClean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yg</a:t>
            </a:r>
            <a:r>
              <a:rPr lang="en-ID" sz="2600" kern="100" dirty="0" smtClean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kern="100" dirty="0" err="1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maksimal</a:t>
            </a:r>
            <a:r>
              <a:rPr lang="en-ID" sz="2600" kern="100" dirty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kern="100" dirty="0" err="1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ID" sz="2600" kern="100" dirty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600" kern="100" dirty="0" err="1" smtClean="0">
                <a:solidFill>
                  <a:srgbClr val="000000"/>
                </a:solidFill>
                <a:latin typeface="AgencyFB" panose="020008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Pemerintah</a:t>
            </a:r>
            <a:endParaRPr lang="en-US" sz="2600" kern="100" dirty="0">
              <a:latin typeface="AgencyFB" panose="0200080604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5" r="61692"/>
          <a:stretch/>
        </p:blipFill>
        <p:spPr>
          <a:xfrm>
            <a:off x="323850" y="1743075"/>
            <a:ext cx="2049034" cy="4629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047355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90" r="22090"/>
          <a:stretch/>
        </p:blipFill>
        <p:spPr>
          <a:xfrm>
            <a:off x="10154653" y="-15559"/>
            <a:ext cx="2037240" cy="631216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9991444" y="0"/>
            <a:ext cx="265450" cy="6312092"/>
            <a:chOff x="6573078" y="-7620"/>
            <a:chExt cx="265450" cy="6116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Rectangle 3"/>
            <p:cNvSpPr/>
            <p:nvPr/>
          </p:nvSpPr>
          <p:spPr>
            <a:xfrm>
              <a:off x="6573078" y="0"/>
              <a:ext cx="132522" cy="61087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706006" y="-7620"/>
              <a:ext cx="132522" cy="61087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6" name="Rectangle 5"/>
          <p:cNvSpPr/>
          <p:nvPr/>
        </p:nvSpPr>
        <p:spPr>
          <a:xfrm>
            <a:off x="1184160" y="45964"/>
            <a:ext cx="868699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457200"/>
            <a:r>
              <a:rPr lang="en-US" sz="38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Upaya’S</a:t>
            </a:r>
            <a:r>
              <a:rPr lang="en-US" sz="38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Membangun</a:t>
            </a:r>
            <a:r>
              <a:rPr lang="en-US" sz="38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Gerakan</a:t>
            </a:r>
            <a:r>
              <a:rPr lang="en-US" sz="38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Pramuka</a:t>
            </a:r>
            <a:endParaRPr lang="en-US" sz="38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ritannic Bold" panose="020B0903060703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21952" y="718156"/>
            <a:ext cx="876908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indent="-449263">
              <a:spcAft>
                <a:spcPts val="400"/>
              </a:spcAft>
              <a:buSzPct val="120000"/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Membuat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 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Tim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Pokjan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untuk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Adendum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 UU GP</a:t>
            </a:r>
          </a:p>
          <a:p>
            <a:pPr marL="449263" indent="-449263">
              <a:spcAft>
                <a:spcPts val="400"/>
              </a:spcAft>
              <a:buSzPct val="120000"/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Melakukan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 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lobby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dan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koordinasi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dengan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 stakeholder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lainnya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gencyFB" panose="02000806040000020003" pitchFamily="2" charset="0"/>
            </a:endParaRPr>
          </a:p>
          <a:p>
            <a:pPr marL="449263" indent="-449263">
              <a:spcAft>
                <a:spcPts val="400"/>
              </a:spcAft>
              <a:buSzPct val="120000"/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Koordinasi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ketat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kepada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eksternal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, internal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dan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fungsional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gencyFB" panose="02000806040000020003" pitchFamily="2" charset="0"/>
            </a:endParaRPr>
          </a:p>
          <a:p>
            <a:pPr marL="449263" indent="-449263">
              <a:spcAft>
                <a:spcPts val="400"/>
              </a:spcAft>
              <a:buSzPct val="120000"/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Dukungan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Kebijakan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Pemerintah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dari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Presiden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 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&amp;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Menteri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terkait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utk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mendorong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ke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legislatif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melakukan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perubah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pasal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 </a:t>
            </a:r>
            <a:endParaRPr lang="en-US" sz="2400" dirty="0" smtClean="0">
              <a:solidFill>
                <a:schemeClr val="tx2">
                  <a:lumMod val="10000"/>
                </a:schemeClr>
              </a:solidFill>
              <a:latin typeface="AgencyFB" panose="02000806040000020003" pitchFamily="2" charset="0"/>
            </a:endParaRPr>
          </a:p>
          <a:p>
            <a:pPr marL="449263" indent="-449263">
              <a:spcAft>
                <a:spcPts val="400"/>
              </a:spcAft>
              <a:buSzPct val="120000"/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SDM di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tingkatkan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kualitas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dan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kuantitasnya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 </a:t>
            </a:r>
          </a:p>
          <a:p>
            <a:pPr marL="449263" indent="-449263">
              <a:spcAft>
                <a:spcPts val="400"/>
              </a:spcAft>
              <a:buSzPct val="120000"/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Melakukan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 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FGD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utk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membahas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naskah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akademik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 agar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ada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masukan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 yang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integralistik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gencyFB" panose="02000806040000020003" pitchFamily="2" charset="0"/>
            </a:endParaRPr>
          </a:p>
          <a:p>
            <a:pPr marL="449263" indent="-449263">
              <a:spcAft>
                <a:spcPts val="400"/>
              </a:spcAft>
              <a:buSzPct val="120000"/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Membuat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sistem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aplikasi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gencyFB" panose="02000806040000020003" pitchFamily="2" charset="0"/>
            </a:endParaRPr>
          </a:p>
          <a:p>
            <a:pPr marL="449263" indent="-449263">
              <a:spcAft>
                <a:spcPts val="400"/>
              </a:spcAft>
              <a:buSzPct val="120000"/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Kurikulum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 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yang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ada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saat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ini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harus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dibenahi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sesuai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penjengangannya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saat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ini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 (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Siaga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,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Penggalangan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,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Penegak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dan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Pandega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)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gencyFB" panose="02000806040000020003" pitchFamily="2" charset="0"/>
            </a:endParaRPr>
          </a:p>
          <a:p>
            <a:pPr marL="449263" indent="-449263">
              <a:spcAft>
                <a:spcPts val="400"/>
              </a:spcAft>
              <a:buSzPct val="120000"/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Meningkatkan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Anggaran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 yang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dari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 7 M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menjadi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…</a:t>
            </a:r>
          </a:p>
          <a:p>
            <a:pPr marL="449263" indent="-449263">
              <a:spcAft>
                <a:spcPts val="400"/>
              </a:spcAft>
              <a:buSzPct val="120000"/>
              <a:buFont typeface="Wingdings" panose="05000000000000000000" pitchFamily="2" charset="2"/>
              <a:buChar char="Ø"/>
              <a:tabLst>
                <a:tab pos="3143250" algn="l"/>
              </a:tabLst>
            </a:pP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Revitaslisasi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dan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 Re-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Enginering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Aset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Gerakan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Pramuka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gencyFB" panose="02000806040000020003" pitchFamily="2" charset="0"/>
              </a:rPr>
              <a:t>.</a:t>
            </a:r>
            <a:endParaRPr lang="en-US" sz="2400" dirty="0" smtClean="0">
              <a:solidFill>
                <a:schemeClr val="tx2">
                  <a:lumMod val="10000"/>
                </a:schemeClr>
              </a:solidFill>
              <a:latin typeface="AgencyFB" panose="020008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0970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160"/>
          <p:cNvSpPr>
            <a:spLocks/>
          </p:cNvSpPr>
          <p:nvPr/>
        </p:nvSpPr>
        <p:spPr bwMode="auto">
          <a:xfrm rot="10800000">
            <a:off x="4166399" y="1412090"/>
            <a:ext cx="3961786" cy="1050935"/>
          </a:xfrm>
          <a:custGeom>
            <a:avLst/>
            <a:gdLst>
              <a:gd name="T0" fmla="*/ 1108 w 2216"/>
              <a:gd name="T1" fmla="*/ 0 h 2586"/>
              <a:gd name="T2" fmla="*/ 0 w 2216"/>
              <a:gd name="T3" fmla="*/ 1108 h 2586"/>
              <a:gd name="T4" fmla="*/ 554 w 2216"/>
              <a:gd name="T5" fmla="*/ 1108 h 2586"/>
              <a:gd name="T6" fmla="*/ 696 w 2216"/>
              <a:gd name="T7" fmla="*/ 2586 h 2586"/>
              <a:gd name="T8" fmla="*/ 1518 w 2216"/>
              <a:gd name="T9" fmla="*/ 2586 h 2586"/>
              <a:gd name="T10" fmla="*/ 1662 w 2216"/>
              <a:gd name="T11" fmla="*/ 1108 h 2586"/>
              <a:gd name="T12" fmla="*/ 2216 w 2216"/>
              <a:gd name="T13" fmla="*/ 1108 h 2586"/>
              <a:gd name="T14" fmla="*/ 1108 w 2216"/>
              <a:gd name="T15" fmla="*/ 0 h 2586"/>
              <a:gd name="connsiteX0" fmla="*/ 5000 w 10000"/>
              <a:gd name="connsiteY0" fmla="*/ 0 h 10443"/>
              <a:gd name="connsiteX1" fmla="*/ 0 w 10000"/>
              <a:gd name="connsiteY1" fmla="*/ 4728 h 10443"/>
              <a:gd name="connsiteX2" fmla="*/ 2500 w 10000"/>
              <a:gd name="connsiteY2" fmla="*/ 4728 h 10443"/>
              <a:gd name="connsiteX3" fmla="*/ 3141 w 10000"/>
              <a:gd name="connsiteY3" fmla="*/ 10443 h 10443"/>
              <a:gd name="connsiteX4" fmla="*/ 6850 w 10000"/>
              <a:gd name="connsiteY4" fmla="*/ 10443 h 10443"/>
              <a:gd name="connsiteX5" fmla="*/ 7500 w 10000"/>
              <a:gd name="connsiteY5" fmla="*/ 4728 h 10443"/>
              <a:gd name="connsiteX6" fmla="*/ 10000 w 10000"/>
              <a:gd name="connsiteY6" fmla="*/ 4728 h 10443"/>
              <a:gd name="connsiteX7" fmla="*/ 5000 w 10000"/>
              <a:gd name="connsiteY7" fmla="*/ 0 h 1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" h="10443">
                <a:moveTo>
                  <a:pt x="5000" y="0"/>
                </a:moveTo>
                <a:lnTo>
                  <a:pt x="0" y="4728"/>
                </a:lnTo>
                <a:lnTo>
                  <a:pt x="2500" y="4728"/>
                </a:lnTo>
                <a:cubicBezTo>
                  <a:pt x="2714" y="6633"/>
                  <a:pt x="2927" y="8538"/>
                  <a:pt x="3141" y="10443"/>
                </a:cubicBezTo>
                <a:lnTo>
                  <a:pt x="6850" y="10443"/>
                </a:lnTo>
                <a:cubicBezTo>
                  <a:pt x="7067" y="8538"/>
                  <a:pt x="7283" y="6633"/>
                  <a:pt x="7500" y="4728"/>
                </a:cubicBezTo>
                <a:lnTo>
                  <a:pt x="10000" y="4728"/>
                </a:lnTo>
                <a:lnTo>
                  <a:pt x="5000" y="0"/>
                </a:lnTo>
                <a:close/>
              </a:path>
            </a:pathLst>
          </a:custGeom>
          <a:gradFill rotWithShape="1">
            <a:gsLst>
              <a:gs pos="23000">
                <a:srgbClr val="FFC000"/>
              </a:gs>
              <a:gs pos="100000">
                <a:sysClr val="window" lastClr="FFFFFF">
                  <a:gamma/>
                  <a:shade val="46275"/>
                  <a:invGamma/>
                  <a:alpha val="0"/>
                </a:sysClr>
              </a:gs>
            </a:gsLst>
            <a:lin ang="5400000" scaled="1"/>
          </a:gradFill>
          <a:ln>
            <a:noFill/>
          </a:ln>
          <a:effectLst>
            <a:outerShdw blurRad="254000" dir="3000000" sx="115000" sy="115000" algn="ctr" rotWithShape="0">
              <a:sysClr val="windowText" lastClr="000000"/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id-ID" sz="2400" kern="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2" name="Picture 2" descr="line_redlin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4364" y="612944"/>
            <a:ext cx="10917636" cy="9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280552" y="-85677"/>
            <a:ext cx="7330048" cy="744385"/>
          </a:xfrm>
          <a:prstGeom prst="rect">
            <a:avLst/>
          </a:prstGeom>
          <a:noFill/>
          <a:ln w="28575">
            <a:noFill/>
          </a:ln>
        </p:spPr>
        <p:txBody>
          <a:bodyPr wrap="square" lIns="81866" tIns="40933" rIns="81866" bIns="4093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defTabSz="957835">
              <a:defRPr/>
            </a:pPr>
            <a:r>
              <a:rPr lang="en-US" sz="4300" b="1" spc="236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glow rad="139700">
                    <a:prstClr val="black">
                      <a:alpha val="40000"/>
                    </a:prstClr>
                  </a:glow>
                </a:effectLst>
                <a:latin typeface="Berlin Sans FB Demi" pitchFamily="34" charset="0"/>
                <a:cs typeface="Arial" charset="0"/>
              </a:rPr>
              <a:t>PENUTUP</a:t>
            </a:r>
            <a:endParaRPr lang="en-US" sz="4300" b="1" spc="236" dirty="0">
              <a:ln w="11430"/>
              <a:solidFill>
                <a:schemeClr val="bg2">
                  <a:lumMod val="50000"/>
                </a:schemeClr>
              </a:solidFill>
              <a:effectLst>
                <a:glow rad="139700">
                  <a:prstClr val="black">
                    <a:alpha val="40000"/>
                  </a:prstClr>
                </a:glow>
              </a:effectLst>
              <a:latin typeface="Berlin Sans FB Demi" pitchFamily="34" charset="0"/>
              <a:cs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388835" y="914401"/>
            <a:ext cx="3516916" cy="995378"/>
            <a:chOff x="594945" y="1357329"/>
            <a:chExt cx="2728560" cy="983754"/>
          </a:xfrm>
        </p:grpSpPr>
        <p:pic>
          <p:nvPicPr>
            <p:cNvPr id="8" name="Picture 5" descr="DO_circle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945" y="1357329"/>
              <a:ext cx="2728560" cy="983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2"/>
            <p:cNvSpPr txBox="1">
              <a:spLocks noChangeArrowheads="1"/>
            </p:cNvSpPr>
            <p:nvPr/>
          </p:nvSpPr>
          <p:spPr bwMode="auto">
            <a:xfrm>
              <a:off x="920540" y="1648845"/>
              <a:ext cx="2077370" cy="402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fontAlgn="base" hangingPunct="1">
                <a:lnSpc>
                  <a:spcPct val="114000"/>
                </a:lnSpc>
                <a:spcBef>
                  <a:spcPct val="0"/>
                </a:spcBef>
                <a:spcAft>
                  <a:spcPts val="1800"/>
                </a:spcAft>
              </a:pPr>
              <a:r>
                <a:rPr lang="en-US" sz="3600" dirty="0" smtClean="0">
                  <a:solidFill>
                    <a:prstClr val="black"/>
                  </a:solidFill>
                  <a:latin typeface="Bernard MT Condensed" panose="02050806060905020404" pitchFamily="18" charset="0"/>
                </a:rPr>
                <a:t>KESIMPULAN</a:t>
              </a:r>
              <a:endParaRPr lang="id-ID" sz="2400" dirty="0" smtClean="0">
                <a:solidFill>
                  <a:prstClr val="black"/>
                </a:solidFill>
                <a:latin typeface="Bernard MT Condensed" panose="02050806060905020404" pitchFamily="18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565642" y="2609236"/>
            <a:ext cx="111633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SzPct val="120000"/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Gerakan</a:t>
            </a:r>
            <a:r>
              <a:rPr lang="en-US" sz="24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Pramuka</a:t>
            </a:r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sangat</a:t>
            </a:r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strategis</a:t>
            </a:r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dalam</a:t>
            </a:r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mempersiapkan</a:t>
            </a:r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generasi</a:t>
            </a:r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muda</a:t>
            </a:r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menuju</a:t>
            </a:r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Indonesia </a:t>
            </a:r>
            <a:r>
              <a:rPr lang="en-US" sz="24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Emas</a:t>
            </a:r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2045 </a:t>
            </a:r>
            <a:r>
              <a:rPr lang="en-US" sz="24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olehnya</a:t>
            </a:r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itu</a:t>
            </a:r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perlu</a:t>
            </a:r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dukungan</a:t>
            </a:r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dari</a:t>
            </a:r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pemerintah</a:t>
            </a:r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secara</a:t>
            </a:r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maksimal</a:t>
            </a:r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dan</a:t>
            </a:r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kolaborasi</a:t>
            </a:r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dari</a:t>
            </a:r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berbagai</a:t>
            </a:r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pihak</a:t>
            </a:r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melalui</a:t>
            </a:r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konsolidasi</a:t>
            </a:r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pengembangan</a:t>
            </a:r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pengisian</a:t>
            </a:r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untuk</a:t>
            </a:r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pemeneuhan</a:t>
            </a:r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kebutuhan</a:t>
            </a:r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.</a:t>
            </a:r>
          </a:p>
          <a:p>
            <a:pPr marL="342900" indent="-342900" algn="just">
              <a:spcAft>
                <a:spcPts val="1200"/>
              </a:spcAft>
              <a:buSzPct val="120000"/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Agar </a:t>
            </a:r>
            <a:r>
              <a:rPr lang="en-US" sz="24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Pramuka</a:t>
            </a:r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dapat</a:t>
            </a:r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berjalan</a:t>
            </a:r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secara</a:t>
            </a:r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optimal </a:t>
            </a:r>
            <a:r>
              <a:rPr lang="en-US" sz="24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perlu</a:t>
            </a:r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meng</a:t>
            </a:r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addendum UU </a:t>
            </a:r>
            <a:r>
              <a:rPr lang="en-US" sz="24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Gerakan</a:t>
            </a:r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Pramuka</a:t>
            </a:r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agar </a:t>
            </a:r>
            <a:r>
              <a:rPr lang="en-US" sz="24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bisa</a:t>
            </a:r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mendapat</a:t>
            </a:r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dukungan</a:t>
            </a:r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dari</a:t>
            </a:r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Pemerintah</a:t>
            </a:r>
            <a:endParaRPr lang="en-US" sz="24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pPr marL="342900" indent="-342900" algn="just">
              <a:spcAft>
                <a:spcPts val="1200"/>
              </a:spcAft>
              <a:buSzPct val="120000"/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Penguatan</a:t>
            </a:r>
            <a:r>
              <a:rPr lang="en-US" sz="24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Regulasi</a:t>
            </a:r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dengan</a:t>
            </a:r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membuat</a:t>
            </a:r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aturan</a:t>
            </a:r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Peraturan</a:t>
            </a:r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Pemerintah</a:t>
            </a:r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sebagai</a:t>
            </a:r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turunan</a:t>
            </a:r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dari</a:t>
            </a:r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UU </a:t>
            </a:r>
            <a:r>
              <a:rPr lang="en-US" sz="24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Gerakan</a:t>
            </a:r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anklin Gothic Medium" panose="020B0603020102020204" pitchFamily="34" charset="0"/>
              </a:rPr>
              <a:t>Pramuka</a:t>
            </a:r>
            <a:endParaRPr lang="en-US" sz="24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6730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160"/>
          <p:cNvSpPr>
            <a:spLocks/>
          </p:cNvSpPr>
          <p:nvPr/>
        </p:nvSpPr>
        <p:spPr bwMode="auto">
          <a:xfrm rot="5400000">
            <a:off x="898648" y="2937990"/>
            <a:ext cx="2375398" cy="1050935"/>
          </a:xfrm>
          <a:custGeom>
            <a:avLst/>
            <a:gdLst>
              <a:gd name="T0" fmla="*/ 1108 w 2216"/>
              <a:gd name="T1" fmla="*/ 0 h 2586"/>
              <a:gd name="T2" fmla="*/ 0 w 2216"/>
              <a:gd name="T3" fmla="*/ 1108 h 2586"/>
              <a:gd name="T4" fmla="*/ 554 w 2216"/>
              <a:gd name="T5" fmla="*/ 1108 h 2586"/>
              <a:gd name="T6" fmla="*/ 696 w 2216"/>
              <a:gd name="T7" fmla="*/ 2586 h 2586"/>
              <a:gd name="T8" fmla="*/ 1518 w 2216"/>
              <a:gd name="T9" fmla="*/ 2586 h 2586"/>
              <a:gd name="T10" fmla="*/ 1662 w 2216"/>
              <a:gd name="T11" fmla="*/ 1108 h 2586"/>
              <a:gd name="T12" fmla="*/ 2216 w 2216"/>
              <a:gd name="T13" fmla="*/ 1108 h 2586"/>
              <a:gd name="T14" fmla="*/ 1108 w 2216"/>
              <a:gd name="T15" fmla="*/ 0 h 2586"/>
              <a:gd name="connsiteX0" fmla="*/ 5000 w 10000"/>
              <a:gd name="connsiteY0" fmla="*/ 0 h 10443"/>
              <a:gd name="connsiteX1" fmla="*/ 0 w 10000"/>
              <a:gd name="connsiteY1" fmla="*/ 4728 h 10443"/>
              <a:gd name="connsiteX2" fmla="*/ 2500 w 10000"/>
              <a:gd name="connsiteY2" fmla="*/ 4728 h 10443"/>
              <a:gd name="connsiteX3" fmla="*/ 3141 w 10000"/>
              <a:gd name="connsiteY3" fmla="*/ 10443 h 10443"/>
              <a:gd name="connsiteX4" fmla="*/ 6850 w 10000"/>
              <a:gd name="connsiteY4" fmla="*/ 10443 h 10443"/>
              <a:gd name="connsiteX5" fmla="*/ 7500 w 10000"/>
              <a:gd name="connsiteY5" fmla="*/ 4728 h 10443"/>
              <a:gd name="connsiteX6" fmla="*/ 10000 w 10000"/>
              <a:gd name="connsiteY6" fmla="*/ 4728 h 10443"/>
              <a:gd name="connsiteX7" fmla="*/ 5000 w 10000"/>
              <a:gd name="connsiteY7" fmla="*/ 0 h 1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" h="10443">
                <a:moveTo>
                  <a:pt x="5000" y="0"/>
                </a:moveTo>
                <a:lnTo>
                  <a:pt x="0" y="4728"/>
                </a:lnTo>
                <a:lnTo>
                  <a:pt x="2500" y="4728"/>
                </a:lnTo>
                <a:cubicBezTo>
                  <a:pt x="2714" y="6633"/>
                  <a:pt x="2927" y="8538"/>
                  <a:pt x="3141" y="10443"/>
                </a:cubicBezTo>
                <a:lnTo>
                  <a:pt x="6850" y="10443"/>
                </a:lnTo>
                <a:cubicBezTo>
                  <a:pt x="7067" y="8538"/>
                  <a:pt x="7283" y="6633"/>
                  <a:pt x="7500" y="4728"/>
                </a:cubicBezTo>
                <a:lnTo>
                  <a:pt x="10000" y="4728"/>
                </a:lnTo>
                <a:lnTo>
                  <a:pt x="5000" y="0"/>
                </a:lnTo>
                <a:close/>
              </a:path>
            </a:pathLst>
          </a:custGeom>
          <a:gradFill rotWithShape="1">
            <a:gsLst>
              <a:gs pos="23000">
                <a:srgbClr val="FFC000"/>
              </a:gs>
              <a:gs pos="100000">
                <a:sysClr val="window" lastClr="FFFFFF">
                  <a:gamma/>
                  <a:shade val="46275"/>
                  <a:invGamma/>
                  <a:alpha val="0"/>
                </a:sysClr>
              </a:gs>
            </a:gsLst>
            <a:lin ang="5400000" scaled="1"/>
          </a:gradFill>
          <a:ln>
            <a:noFill/>
          </a:ln>
          <a:effectLst>
            <a:outerShdw blurRad="254000" dir="3000000" sx="115000" sy="115000" algn="ctr" rotWithShape="0">
              <a:sysClr val="windowText" lastClr="000000"/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id-ID" sz="2400" kern="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2" name="Picture 2" descr="line_redlin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89093"/>
            <a:ext cx="11049000" cy="10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140685" y="2463025"/>
            <a:ext cx="2069115" cy="2000864"/>
            <a:chOff x="594945" y="1357329"/>
            <a:chExt cx="2728560" cy="983754"/>
          </a:xfrm>
        </p:grpSpPr>
        <p:pic>
          <p:nvPicPr>
            <p:cNvPr id="8" name="Picture 5" descr="DO_circle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945" y="1357329"/>
              <a:ext cx="2728560" cy="983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2"/>
            <p:cNvSpPr txBox="1">
              <a:spLocks noChangeArrowheads="1"/>
            </p:cNvSpPr>
            <p:nvPr/>
          </p:nvSpPr>
          <p:spPr bwMode="auto">
            <a:xfrm>
              <a:off x="920540" y="1519951"/>
              <a:ext cx="2077370" cy="659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fontAlgn="base" hangingPunct="1">
                <a:lnSpc>
                  <a:spcPct val="114000"/>
                </a:lnSpc>
                <a:spcBef>
                  <a:spcPct val="0"/>
                </a:spcBef>
                <a:spcAft>
                  <a:spcPts val="1800"/>
                </a:spcAft>
              </a:pPr>
              <a:r>
                <a:rPr lang="en-US" sz="3600" dirty="0" smtClean="0">
                  <a:solidFill>
                    <a:prstClr val="black"/>
                  </a:solidFill>
                  <a:latin typeface="Bernard MT Condensed" panose="02050806060905020404" pitchFamily="18" charset="0"/>
                </a:rPr>
                <a:t>SARAN</a:t>
              </a:r>
              <a:endParaRPr lang="id-ID" sz="2400" dirty="0" smtClean="0">
                <a:solidFill>
                  <a:prstClr val="black"/>
                </a:solidFill>
                <a:latin typeface="Bernard MT Condensed" panose="02050806060905020404" pitchFamily="18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838450" y="525679"/>
            <a:ext cx="9220200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just"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</a:pP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Perlu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Segera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dibentuk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Tim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Pokja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UTK 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merumuskan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Penjenjangan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di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regulasi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endParaRPr lang="en-US" sz="2300" dirty="0" smtClean="0">
              <a:solidFill>
                <a:schemeClr val="bg1"/>
              </a:solidFill>
              <a:latin typeface="AgencyFB" panose="02000806040000020003" pitchFamily="2" charset="0"/>
            </a:endParaRPr>
          </a:p>
          <a:p>
            <a:pPr marL="533400" indent="-533400" algn="just"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</a:pP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Dengan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terbatasnya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dukungan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anggaran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maka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harus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dibentuk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Tim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untuk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bisa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berkoordinasi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dengan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Perbankan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,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Badan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Usaha,</a:t>
            </a:r>
          </a:p>
          <a:p>
            <a:pPr marL="533400" indent="-533400" algn="just"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</a:pP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Membangun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kolaborasi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,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sinergitas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dan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i="1" dirty="0">
                <a:solidFill>
                  <a:schemeClr val="bg1"/>
                </a:solidFill>
                <a:latin typeface="AgencyFB" panose="02000806040000020003" pitchFamily="2" charset="0"/>
              </a:rPr>
              <a:t>partnership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dengan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stakeholder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lainnya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melalui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rapat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koordinasi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yang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dilakukan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scr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periodik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untuk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menguatkan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dukungan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anggaran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kepada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Gerakan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Pramuka</a:t>
            </a:r>
            <a:endParaRPr lang="en-US" sz="2300" dirty="0">
              <a:solidFill>
                <a:schemeClr val="bg1"/>
              </a:solidFill>
              <a:latin typeface="AgencyFB" panose="02000806040000020003" pitchFamily="2" charset="0"/>
            </a:endParaRPr>
          </a:p>
          <a:p>
            <a:pPr marL="533400" indent="-533400" algn="just"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</a:pP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Menjaga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konsistensi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dan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komitmen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dalam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mendukung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Gerakan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pramuka</a:t>
            </a:r>
            <a:endParaRPr lang="en-US" sz="2300" dirty="0">
              <a:solidFill>
                <a:schemeClr val="bg1"/>
              </a:solidFill>
              <a:latin typeface="AgencyFB" panose="02000806040000020003" pitchFamily="2" charset="0"/>
            </a:endParaRPr>
          </a:p>
          <a:p>
            <a:pPr marL="533400" indent="-533400" algn="just"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</a:pP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Mengaktifkan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,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menggerakkan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dan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meminta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dukungan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ke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12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Satuan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Karya</a:t>
            </a:r>
            <a:endParaRPr lang="en-US" sz="2300" dirty="0">
              <a:solidFill>
                <a:schemeClr val="bg1"/>
              </a:solidFill>
              <a:latin typeface="AgencyFB" panose="02000806040000020003" pitchFamily="2" charset="0"/>
            </a:endParaRPr>
          </a:p>
          <a:p>
            <a:pPr marL="533400" indent="-533400" algn="just"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</a:pP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Mengoptimalkan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Kepmendagri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Nomor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900.1.15.5-1317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Tahun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2023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tentang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Perubahan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atas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Kepmendagri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Nomor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050-5889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tentang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Hasil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Verifikasi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,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Validasi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,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dan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Inventarisasi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Pemutakhiran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Klasifikasi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,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Kodefikasi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dan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Nomenklatur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Perencanaan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Pembangunan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dan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Keuangan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Daerah (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Aturan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ini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sebagai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dasar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pengalokasian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APBD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oleh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Provinsi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dan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Kab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/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kota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seluruh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Indonesia.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Pengaturan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kode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program/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kegiatan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Kepramukaan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ada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di </a:t>
            </a:r>
            <a:r>
              <a:rPr lang="en-US" sz="2300" dirty="0" err="1">
                <a:solidFill>
                  <a:schemeClr val="bg1"/>
                </a:solidFill>
                <a:latin typeface="AgencyFB" panose="02000806040000020003" pitchFamily="2" charset="0"/>
              </a:rPr>
              <a:t>Halaman</a:t>
            </a:r>
            <a:r>
              <a:rPr lang="en-US" sz="2300" dirty="0">
                <a:solidFill>
                  <a:schemeClr val="bg1"/>
                </a:solidFill>
                <a:latin typeface="AgencyFB" panose="02000806040000020003" pitchFamily="2" charset="0"/>
              </a:rPr>
              <a:t> 587-590)</a:t>
            </a:r>
            <a:endParaRPr lang="en-US" sz="2300" dirty="0" smtClean="0">
              <a:solidFill>
                <a:schemeClr val="bg1"/>
              </a:solidFill>
              <a:latin typeface="AgencyFB" panose="020008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338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3" r="28783"/>
          <a:stretch/>
        </p:blipFill>
        <p:spPr>
          <a:xfrm>
            <a:off x="8900161" y="579120"/>
            <a:ext cx="3215636" cy="524796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52399" y="1150519"/>
            <a:ext cx="8747761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SzPct val="120000"/>
            </a:pP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	Kita </a:t>
            </a: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sadari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bahwa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Organisasi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Gerakan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Pramuka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dalam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upaya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untuk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mewujudkan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Generasi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Emas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 2045. </a:t>
            </a: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Tentunya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Pramuka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tidak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akan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 bias </a:t>
            </a: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berdiri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sendiri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.</a:t>
            </a:r>
          </a:p>
          <a:p>
            <a:pPr algn="just">
              <a:spcAft>
                <a:spcPts val="1200"/>
              </a:spcAft>
              <a:buSzPct val="120000"/>
            </a:pP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	</a:t>
            </a: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Untuk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itu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, </a:t>
            </a: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Pramuka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akan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berani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membangun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Sinergitas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, </a:t>
            </a: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Kolaborasi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 &amp; </a:t>
            </a:r>
            <a:r>
              <a:rPr lang="en-US" sz="2300" i="1" dirty="0" smtClean="0">
                <a:solidFill>
                  <a:schemeClr val="bg1"/>
                </a:solidFill>
                <a:latin typeface="AgencyFB" panose="02000806040000020003" pitchFamily="2" charset="0"/>
              </a:rPr>
              <a:t>Partnership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dengan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 Stakeholder </a:t>
            </a: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lainnya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. Hal </a:t>
            </a: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tersebut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akan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tercapai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manakala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:</a:t>
            </a:r>
          </a:p>
          <a:p>
            <a:pPr marL="342900" indent="-342900" algn="just"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</a:pP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Terbangunnya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harmonisasi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melalui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 dialog </a:t>
            </a: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komunikasi</a:t>
            </a:r>
            <a:endParaRPr lang="en-US" sz="2300" dirty="0">
              <a:solidFill>
                <a:schemeClr val="bg1"/>
              </a:solidFill>
              <a:latin typeface="AgencyFB" panose="02000806040000020003" pitchFamily="2" charset="0"/>
            </a:endParaRPr>
          </a:p>
          <a:p>
            <a:pPr marL="342900" indent="-342900" algn="just"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</a:pP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Adanya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Visi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Persepsi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 yang </a:t>
            </a: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sama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, </a:t>
            </a: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guna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mewujudkan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 para </a:t>
            </a: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Generasi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Penerus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Bangsa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adalah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tanggung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jawab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bersama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. </a:t>
            </a: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Sehingga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harus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ada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Sinkronisasi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 Program </a:t>
            </a: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dgn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Kementerian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/</a:t>
            </a: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Lembaga</a:t>
            </a:r>
            <a:endParaRPr lang="en-US" sz="2300" dirty="0" smtClean="0">
              <a:solidFill>
                <a:schemeClr val="bg1"/>
              </a:solidFill>
              <a:latin typeface="AgencyFB" panose="02000806040000020003" pitchFamily="2" charset="0"/>
            </a:endParaRPr>
          </a:p>
          <a:p>
            <a:pPr marL="342900" indent="-342900" algn="just"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</a:pP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Perlu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dilakukan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koordinasi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yg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ketat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kepada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 Internal, </a:t>
            </a: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Eksternal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dan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Fungsional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bersama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 Stakeholder </a:t>
            </a: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terkait</a:t>
            </a:r>
            <a:endParaRPr lang="en-US" sz="2300" dirty="0" smtClean="0">
              <a:solidFill>
                <a:schemeClr val="bg1"/>
              </a:solidFill>
              <a:latin typeface="AgencyFB" panose="02000806040000020003" pitchFamily="2" charset="0"/>
            </a:endParaRPr>
          </a:p>
          <a:p>
            <a:pPr marL="342900" indent="-342900" algn="just"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</a:pP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Ada </a:t>
            </a: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dukungan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dari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Kebijakan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Pemerintah</a:t>
            </a:r>
            <a:endParaRPr lang="en-US" sz="2300" dirty="0" smtClean="0">
              <a:solidFill>
                <a:schemeClr val="bg1"/>
              </a:solidFill>
              <a:latin typeface="AgencyFB" panose="02000806040000020003" pitchFamily="2" charset="0"/>
            </a:endParaRPr>
          </a:p>
          <a:p>
            <a:pPr marL="342900" indent="-342900" algn="just">
              <a:spcAft>
                <a:spcPts val="600"/>
              </a:spcAft>
              <a:buSzPct val="120000"/>
              <a:buFont typeface="Wingdings" panose="05000000000000000000" pitchFamily="2" charset="2"/>
              <a:buChar char="Ø"/>
            </a:pP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Perlu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komitmen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, </a:t>
            </a: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konsisten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dan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konsekuen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thd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penguatan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 Program </a:t>
            </a: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yg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telah</a:t>
            </a:r>
            <a:r>
              <a:rPr lang="en-US" sz="2300" dirty="0" smtClean="0">
                <a:solidFill>
                  <a:schemeClr val="bg1"/>
                </a:solidFill>
                <a:latin typeface="AgencyFB" panose="02000806040000020003" pitchFamily="2" charset="0"/>
              </a:rPr>
              <a:t> </a:t>
            </a:r>
            <a:r>
              <a:rPr lang="en-US" sz="2300" dirty="0" err="1" smtClean="0">
                <a:solidFill>
                  <a:schemeClr val="bg1"/>
                </a:solidFill>
                <a:latin typeface="AgencyFB" panose="02000806040000020003" pitchFamily="2" charset="0"/>
              </a:rPr>
              <a:t>disusun</a:t>
            </a:r>
            <a:endParaRPr lang="en-US" sz="2300" dirty="0" smtClean="0">
              <a:solidFill>
                <a:schemeClr val="bg1"/>
              </a:solidFill>
              <a:latin typeface="AgencyFB" panose="020008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50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KWARNAS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62" y="422306"/>
            <a:ext cx="754080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bject 8"/>
          <p:cNvSpPr txBox="1"/>
          <p:nvPr/>
        </p:nvSpPr>
        <p:spPr>
          <a:xfrm>
            <a:off x="8636001" y="3606947"/>
            <a:ext cx="2588260" cy="60456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11564" marR="0" lvl="0" indent="-295479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rgbClr val="A40020"/>
              </a:buClr>
              <a:buSzPct val="128571"/>
              <a:buFont typeface="Wingdings"/>
              <a:buChar char=""/>
              <a:tabLst>
                <a:tab pos="312412" algn="l"/>
              </a:tabLst>
              <a:defRPr/>
            </a:pPr>
            <a:endParaRPr kumimoji="0" lang="en-US" sz="1867" b="1" i="0" u="none" strike="noStrike" kern="1200" cap="none" spc="-27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11564" marR="0" lvl="0" indent="-295479" algn="l" defTabSz="121917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rgbClr val="A40020"/>
              </a:buClr>
              <a:buSzPct val="128571"/>
              <a:buFont typeface="Wingdings"/>
              <a:buChar char=""/>
              <a:tabLst>
                <a:tab pos="312412" algn="l"/>
              </a:tabLst>
              <a:defRPr/>
            </a:pPr>
            <a:endParaRPr kumimoji="0" sz="18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09827" y="-182880"/>
            <a:ext cx="5766002" cy="7013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Decagon 23"/>
          <p:cNvSpPr/>
          <p:nvPr/>
        </p:nvSpPr>
        <p:spPr>
          <a:xfrm>
            <a:off x="11582401" y="6259263"/>
            <a:ext cx="559303" cy="559303"/>
          </a:xfrm>
          <a:prstGeom prst="decag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11646295" y="6305462"/>
            <a:ext cx="431512" cy="515945"/>
          </a:xfrm>
        </p:spPr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F2A0AF-0BC9-4D23-A3A2-61DEE3E35CCC}" type="slidenum">
              <a:rPr kumimoji="0" 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FB" panose="02000806040000020003" pitchFamily="2" charset="0"/>
                <a:ea typeface="+mn-ea"/>
                <a:cs typeface="+mn-cs"/>
              </a:rPr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21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FB" panose="02000806040000020003" pitchFamily="2" charset="0"/>
              <a:ea typeface="+mn-ea"/>
              <a:cs typeface="+mn-cs"/>
            </a:endParaRPr>
          </a:p>
        </p:txBody>
      </p:sp>
      <p:sp>
        <p:nvSpPr>
          <p:cNvPr id="30" name="Rectangle 110"/>
          <p:cNvSpPr txBox="1">
            <a:spLocks noChangeArrowheads="1"/>
          </p:cNvSpPr>
          <p:nvPr/>
        </p:nvSpPr>
        <p:spPr>
          <a:xfrm>
            <a:off x="5549901" y="3061906"/>
            <a:ext cx="6172200" cy="3948406"/>
          </a:xfrm>
          <a:prstGeom prst="rect">
            <a:avLst/>
          </a:prstGeom>
          <a:noFill/>
          <a:ln/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10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20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311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41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id-ID" sz="6600" dirty="0" smtClean="0">
                <a:solidFill>
                  <a:schemeClr val="tx1"/>
                </a:solidFill>
                <a:latin typeface="Brush Script MT" pitchFamily="66" charset="0"/>
                <a:cs typeface="Arial"/>
              </a:rPr>
              <a:t>Sekian</a:t>
            </a:r>
            <a:br>
              <a:rPr lang="id-ID" sz="6600" dirty="0" smtClean="0">
                <a:solidFill>
                  <a:schemeClr val="tx1"/>
                </a:solidFill>
                <a:latin typeface="Brush Script MT" pitchFamily="66" charset="0"/>
                <a:cs typeface="Arial"/>
              </a:rPr>
            </a:br>
            <a:r>
              <a:rPr lang="id-ID" sz="6600" dirty="0" smtClean="0">
                <a:solidFill>
                  <a:schemeClr val="tx1"/>
                </a:solidFill>
                <a:latin typeface="Brush Script MT" pitchFamily="66" charset="0"/>
                <a:cs typeface="Arial"/>
              </a:rPr>
              <a:t>&amp;</a:t>
            </a:r>
            <a:br>
              <a:rPr lang="id-ID" sz="6600" dirty="0" smtClean="0">
                <a:solidFill>
                  <a:schemeClr val="tx1"/>
                </a:solidFill>
                <a:latin typeface="Brush Script MT" pitchFamily="66" charset="0"/>
                <a:cs typeface="Arial"/>
              </a:rPr>
            </a:br>
            <a:r>
              <a:rPr lang="id-ID" sz="6600" dirty="0" smtClean="0">
                <a:solidFill>
                  <a:schemeClr val="tx1"/>
                </a:solidFill>
                <a:latin typeface="Brush Script MT" pitchFamily="66" charset="0"/>
                <a:cs typeface="Arial"/>
              </a:rPr>
              <a:t>Terima Kasih</a:t>
            </a:r>
            <a:endParaRPr lang="es-ES" sz="6600" dirty="0">
              <a:solidFill>
                <a:schemeClr val="tx1"/>
              </a:solidFill>
              <a:latin typeface="Brush Script MT" pitchFamily="66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6761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KWARNAS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5705" y="502569"/>
            <a:ext cx="754080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4"/>
          <p:cNvSpPr txBox="1"/>
          <p:nvPr/>
        </p:nvSpPr>
        <p:spPr>
          <a:xfrm>
            <a:off x="4288410" y="1397000"/>
            <a:ext cx="7700391" cy="8379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defTabSz="1219170"/>
            <a:r>
              <a:rPr lang="en-US" sz="2667" b="1" u="sng" dirty="0" err="1">
                <a:solidFill>
                  <a:prstClr val="black"/>
                </a:solidFill>
                <a:latin typeface="Montserrat" pitchFamily="2" charset="0"/>
              </a:rPr>
              <a:t>Mayjen</a:t>
            </a:r>
            <a:r>
              <a:rPr lang="en-US" sz="2667" b="1" u="sng" dirty="0">
                <a:solidFill>
                  <a:prstClr val="black"/>
                </a:solidFill>
                <a:latin typeface="Montserrat" pitchFamily="2" charset="0"/>
              </a:rPr>
              <a:t> TNI (</a:t>
            </a:r>
            <a:r>
              <a:rPr lang="en-US" sz="2667" b="1" u="sng" dirty="0" err="1">
                <a:solidFill>
                  <a:prstClr val="black"/>
                </a:solidFill>
                <a:latin typeface="Montserrat" pitchFamily="2" charset="0"/>
              </a:rPr>
              <a:t>Purn</a:t>
            </a:r>
            <a:r>
              <a:rPr lang="en-US" sz="2667" b="1" u="sng" dirty="0">
                <a:solidFill>
                  <a:prstClr val="black"/>
                </a:solidFill>
                <a:latin typeface="Montserrat" pitchFamily="2" charset="0"/>
              </a:rPr>
              <a:t>) Dr. </a:t>
            </a:r>
            <a:r>
              <a:rPr lang="en-US" sz="2667" b="1" u="sng" dirty="0" err="1">
                <a:solidFill>
                  <a:prstClr val="black"/>
                </a:solidFill>
                <a:latin typeface="Montserrat" pitchFamily="2" charset="0"/>
              </a:rPr>
              <a:t>Bachtiar</a:t>
            </a:r>
            <a:r>
              <a:rPr lang="en-US" sz="2667" b="1" u="sng" dirty="0">
                <a:solidFill>
                  <a:prstClr val="black"/>
                </a:solidFill>
                <a:latin typeface="Montserrat" pitchFamily="2" charset="0"/>
              </a:rPr>
              <a:t> </a:t>
            </a:r>
            <a:r>
              <a:rPr lang="en-US" sz="2667" b="1" u="sng" dirty="0" err="1">
                <a:solidFill>
                  <a:prstClr val="black"/>
                </a:solidFill>
                <a:latin typeface="Montserrat" pitchFamily="2" charset="0"/>
              </a:rPr>
              <a:t>utomo</a:t>
            </a:r>
            <a:r>
              <a:rPr lang="en-US" sz="2667" b="1" u="sng" dirty="0">
                <a:solidFill>
                  <a:prstClr val="black"/>
                </a:solidFill>
                <a:latin typeface="Montserrat" pitchFamily="2" charset="0"/>
              </a:rPr>
              <a:t>, S.I.P., M.A.P.</a:t>
            </a:r>
          </a:p>
        </p:txBody>
      </p:sp>
      <p:sp>
        <p:nvSpPr>
          <p:cNvPr id="7" name="object 4"/>
          <p:cNvSpPr txBox="1"/>
          <p:nvPr/>
        </p:nvSpPr>
        <p:spPr>
          <a:xfrm>
            <a:off x="4288410" y="2238448"/>
            <a:ext cx="6806311" cy="8379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defTabSz="1219170"/>
            <a:r>
              <a:rPr lang="en-US" sz="2667" u="sng" dirty="0" err="1">
                <a:solidFill>
                  <a:prstClr val="black"/>
                </a:solidFill>
                <a:latin typeface="Montserrat" pitchFamily="2" charset="0"/>
              </a:rPr>
              <a:t>Lahir</a:t>
            </a:r>
            <a:r>
              <a:rPr lang="en-US" sz="2667" u="sng" dirty="0">
                <a:solidFill>
                  <a:prstClr val="black"/>
                </a:solidFill>
                <a:latin typeface="Montserrat" pitchFamily="2" charset="0"/>
              </a:rPr>
              <a:t> di </a:t>
            </a:r>
            <a:r>
              <a:rPr lang="en-US" sz="2667" u="sng" dirty="0" err="1">
                <a:solidFill>
                  <a:prstClr val="black"/>
                </a:solidFill>
                <a:latin typeface="Montserrat" pitchFamily="2" charset="0"/>
              </a:rPr>
              <a:t>Pati</a:t>
            </a:r>
            <a:r>
              <a:rPr lang="en-US" sz="2667" u="sng" dirty="0">
                <a:solidFill>
                  <a:prstClr val="black"/>
                </a:solidFill>
                <a:latin typeface="Montserrat" pitchFamily="2" charset="0"/>
              </a:rPr>
              <a:t>, 9 April 1960</a:t>
            </a:r>
          </a:p>
          <a:p>
            <a:pPr defTabSz="1219170"/>
            <a:r>
              <a:rPr lang="en-US" sz="2667" u="sng" dirty="0">
                <a:solidFill>
                  <a:prstClr val="black"/>
                </a:solidFill>
                <a:latin typeface="Montserrat" pitchFamily="2" charset="0"/>
              </a:rPr>
              <a:t>Agama Islam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822699" y="3195257"/>
            <a:ext cx="1718733" cy="2316284"/>
            <a:chOff x="2867025" y="2396442"/>
            <a:chExt cx="1289050" cy="1737213"/>
          </a:xfrm>
        </p:grpSpPr>
        <p:grpSp>
          <p:nvGrpSpPr>
            <p:cNvPr id="4" name="Group 3"/>
            <p:cNvGrpSpPr/>
            <p:nvPr/>
          </p:nvGrpSpPr>
          <p:grpSpPr>
            <a:xfrm>
              <a:off x="2867025" y="2396442"/>
              <a:ext cx="1289050" cy="1737213"/>
              <a:chOff x="2867025" y="2396442"/>
              <a:chExt cx="1289050" cy="1737213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2981325" y="2396442"/>
                <a:ext cx="1060450" cy="405606"/>
              </a:xfrm>
              <a:prstGeom prst="roundRect">
                <a:avLst>
                  <a:gd name="adj" fmla="val 32323"/>
                </a:avLst>
              </a:prstGeom>
              <a:gradFill flip="none" rotWithShape="1">
                <a:gsLst>
                  <a:gs pos="0">
                    <a:srgbClr val="FFFF00"/>
                  </a:gs>
                  <a:gs pos="51000">
                    <a:srgbClr val="FFC0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2867025" y="2891007"/>
                <a:ext cx="1289050" cy="12426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4872" algn="ctr" defTabSz="1219170">
                  <a:lnSpc>
                    <a:spcPts val="2120"/>
                  </a:lnSpc>
                  <a:spcBef>
                    <a:spcPts val="60"/>
                  </a:spcBef>
                  <a:buClr>
                    <a:srgbClr val="A40020"/>
                  </a:buClr>
                  <a:buSzPct val="128571"/>
                  <a:tabLst>
                    <a:tab pos="341197" algn="l"/>
                  </a:tabLst>
                </a:pPr>
                <a:r>
                  <a:rPr lang="en-US" sz="1867" spc="-33" dirty="0">
                    <a:solidFill>
                      <a:prstClr val="black"/>
                    </a:solidFill>
                    <a:latin typeface="Montserrat" pitchFamily="2" charset="0"/>
                    <a:cs typeface="Arial"/>
                  </a:rPr>
                  <a:t>SD</a:t>
                </a:r>
                <a:endParaRPr lang="en-US" sz="1867" dirty="0">
                  <a:solidFill>
                    <a:prstClr val="black"/>
                  </a:solidFill>
                  <a:latin typeface="Montserrat" pitchFamily="2" charset="0"/>
                  <a:cs typeface="Arial"/>
                </a:endParaRPr>
              </a:p>
              <a:p>
                <a:pPr marL="44872" algn="ctr" defTabSz="1219170">
                  <a:lnSpc>
                    <a:spcPts val="2000"/>
                  </a:lnSpc>
                  <a:buClr>
                    <a:srgbClr val="A40020"/>
                  </a:buClr>
                  <a:buSzPct val="128571"/>
                  <a:tabLst>
                    <a:tab pos="341197" algn="l"/>
                  </a:tabLst>
                </a:pPr>
                <a:r>
                  <a:rPr lang="en-US" sz="1867" spc="-33" dirty="0">
                    <a:solidFill>
                      <a:prstClr val="black"/>
                    </a:solidFill>
                    <a:latin typeface="Montserrat" pitchFamily="2" charset="0"/>
                    <a:cs typeface="Arial"/>
                  </a:rPr>
                  <a:t>SMP</a:t>
                </a:r>
                <a:endParaRPr lang="en-US" sz="1867" dirty="0">
                  <a:solidFill>
                    <a:prstClr val="black"/>
                  </a:solidFill>
                  <a:latin typeface="Montserrat" pitchFamily="2" charset="0"/>
                  <a:cs typeface="Arial"/>
                </a:endParaRPr>
              </a:p>
              <a:p>
                <a:pPr marL="44872" algn="ctr" defTabSz="1219170">
                  <a:lnSpc>
                    <a:spcPts val="2000"/>
                  </a:lnSpc>
                  <a:buClr>
                    <a:srgbClr val="A40020"/>
                  </a:buClr>
                  <a:buSzPct val="128571"/>
                  <a:tabLst>
                    <a:tab pos="341197" algn="l"/>
                  </a:tabLst>
                </a:pPr>
                <a:r>
                  <a:rPr lang="en-US" sz="1867" spc="-33" dirty="0">
                    <a:solidFill>
                      <a:prstClr val="black"/>
                    </a:solidFill>
                    <a:latin typeface="Montserrat" pitchFamily="2" charset="0"/>
                    <a:cs typeface="Arial"/>
                  </a:rPr>
                  <a:t>SMA</a:t>
                </a:r>
                <a:endParaRPr lang="en-US" sz="1867" dirty="0">
                  <a:solidFill>
                    <a:prstClr val="black"/>
                  </a:solidFill>
                  <a:latin typeface="Montserrat" pitchFamily="2" charset="0"/>
                  <a:cs typeface="Arial"/>
                </a:endParaRPr>
              </a:p>
              <a:p>
                <a:pPr marL="44872" algn="ctr" defTabSz="1219170">
                  <a:lnSpc>
                    <a:spcPts val="2000"/>
                  </a:lnSpc>
                  <a:buClr>
                    <a:srgbClr val="A40020"/>
                  </a:buClr>
                  <a:buSzPct val="128571"/>
                  <a:tabLst>
                    <a:tab pos="341197" algn="l"/>
                  </a:tabLst>
                </a:pPr>
                <a:r>
                  <a:rPr lang="en-US" sz="1867" spc="-13" dirty="0">
                    <a:solidFill>
                      <a:prstClr val="black"/>
                    </a:solidFill>
                    <a:latin typeface="Montserrat" pitchFamily="2" charset="0"/>
                    <a:cs typeface="Arial"/>
                  </a:rPr>
                  <a:t>S-</a:t>
                </a:r>
                <a:r>
                  <a:rPr lang="en-US" sz="1867" spc="-67" dirty="0">
                    <a:solidFill>
                      <a:prstClr val="black"/>
                    </a:solidFill>
                    <a:latin typeface="Montserrat" pitchFamily="2" charset="0"/>
                    <a:cs typeface="Arial"/>
                  </a:rPr>
                  <a:t>1</a:t>
                </a:r>
                <a:endParaRPr lang="en-US" sz="1867" dirty="0">
                  <a:solidFill>
                    <a:prstClr val="black"/>
                  </a:solidFill>
                  <a:latin typeface="Montserrat" pitchFamily="2" charset="0"/>
                  <a:cs typeface="Arial"/>
                </a:endParaRPr>
              </a:p>
              <a:p>
                <a:pPr marL="44872" algn="ctr" defTabSz="1219170">
                  <a:lnSpc>
                    <a:spcPts val="2000"/>
                  </a:lnSpc>
                  <a:buClr>
                    <a:srgbClr val="A40020"/>
                  </a:buClr>
                  <a:buSzPct val="128571"/>
                  <a:tabLst>
                    <a:tab pos="341197" algn="l"/>
                  </a:tabLst>
                </a:pPr>
                <a:r>
                  <a:rPr lang="en-US" sz="1867" spc="-13" dirty="0">
                    <a:solidFill>
                      <a:prstClr val="black"/>
                    </a:solidFill>
                    <a:latin typeface="Montserrat" pitchFamily="2" charset="0"/>
                    <a:cs typeface="Arial"/>
                  </a:rPr>
                  <a:t>S-</a:t>
                </a:r>
                <a:r>
                  <a:rPr lang="en-US" sz="1867" spc="-67" dirty="0">
                    <a:solidFill>
                      <a:prstClr val="black"/>
                    </a:solidFill>
                    <a:latin typeface="Montserrat" pitchFamily="2" charset="0"/>
                    <a:cs typeface="Arial"/>
                  </a:rPr>
                  <a:t>2</a:t>
                </a:r>
                <a:endParaRPr lang="en-US" sz="1867" dirty="0">
                  <a:solidFill>
                    <a:prstClr val="black"/>
                  </a:solidFill>
                  <a:latin typeface="Montserrat" pitchFamily="2" charset="0"/>
                  <a:cs typeface="Arial"/>
                </a:endParaRPr>
              </a:p>
              <a:p>
                <a:pPr marL="44872" algn="ctr" defTabSz="1219170">
                  <a:lnSpc>
                    <a:spcPts val="2120"/>
                  </a:lnSpc>
                  <a:buClr>
                    <a:srgbClr val="A40020"/>
                  </a:buClr>
                  <a:buSzPct val="128571"/>
                  <a:tabLst>
                    <a:tab pos="341197" algn="l"/>
                  </a:tabLst>
                </a:pPr>
                <a:r>
                  <a:rPr lang="en-US" sz="1867" spc="-13" dirty="0">
                    <a:solidFill>
                      <a:prstClr val="black"/>
                    </a:solidFill>
                    <a:latin typeface="Montserrat" pitchFamily="2" charset="0"/>
                    <a:cs typeface="Arial"/>
                  </a:rPr>
                  <a:t>S-</a:t>
                </a:r>
                <a:r>
                  <a:rPr lang="en-US" sz="1867" spc="-67" dirty="0">
                    <a:solidFill>
                      <a:prstClr val="black"/>
                    </a:solidFill>
                    <a:latin typeface="Montserrat" pitchFamily="2" charset="0"/>
                    <a:cs typeface="Arial"/>
                  </a:rPr>
                  <a:t>3</a:t>
                </a:r>
                <a:endParaRPr lang="en-US" sz="1867" dirty="0">
                  <a:solidFill>
                    <a:prstClr val="black"/>
                  </a:solidFill>
                  <a:latin typeface="Montserrat" pitchFamily="2" charset="0"/>
                  <a:cs typeface="Arial"/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996024" y="2497248"/>
              <a:ext cx="902651" cy="2808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6933" defTabSz="1219170">
                <a:lnSpc>
                  <a:spcPts val="2180"/>
                </a:lnSpc>
              </a:pPr>
              <a:r>
                <a:rPr lang="en-US" sz="2400" b="1" spc="-13" dirty="0">
                  <a:solidFill>
                    <a:srgbClr val="002060"/>
                  </a:solidFill>
                  <a:latin typeface="Montserrat" pitchFamily="2" charset="0"/>
                  <a:cs typeface="Arial Black"/>
                </a:rPr>
                <a:t>DIKUM</a:t>
              </a: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3994699" y="3841275"/>
            <a:ext cx="1394335" cy="203088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693834" y="3841275"/>
            <a:ext cx="2942167" cy="203088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8"/>
          <p:cNvSpPr txBox="1"/>
          <p:nvPr/>
        </p:nvSpPr>
        <p:spPr>
          <a:xfrm>
            <a:off x="8636001" y="3606947"/>
            <a:ext cx="2588260" cy="60456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11564" indent="-295479" defTabSz="1219170">
              <a:spcBef>
                <a:spcPts val="133"/>
              </a:spcBef>
              <a:buClr>
                <a:srgbClr val="A40020"/>
              </a:buClr>
              <a:buSzPct val="128571"/>
              <a:buFont typeface="Wingdings"/>
              <a:buChar char=""/>
              <a:tabLst>
                <a:tab pos="312412" algn="l"/>
              </a:tabLst>
            </a:pPr>
            <a:endParaRPr lang="en-US" sz="1867" b="1" spc="-27" dirty="0">
              <a:solidFill>
                <a:srgbClr val="FFFFFF"/>
              </a:solidFill>
              <a:latin typeface="Arial"/>
              <a:cs typeface="Arial"/>
            </a:endParaRPr>
          </a:p>
          <a:p>
            <a:pPr marL="311564" indent="-295479" defTabSz="1219170">
              <a:spcBef>
                <a:spcPts val="133"/>
              </a:spcBef>
              <a:buClr>
                <a:srgbClr val="A40020"/>
              </a:buClr>
              <a:buSzPct val="128571"/>
              <a:buFont typeface="Wingdings"/>
              <a:buChar char=""/>
              <a:tabLst>
                <a:tab pos="312412" algn="l"/>
              </a:tabLst>
            </a:pPr>
            <a:endParaRPr sz="1867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674234" y="3195257"/>
            <a:ext cx="2961767" cy="2636167"/>
            <a:chOff x="4255674" y="2396442"/>
            <a:chExt cx="2221325" cy="1977125"/>
          </a:xfrm>
        </p:grpSpPr>
        <p:grpSp>
          <p:nvGrpSpPr>
            <p:cNvPr id="8" name="Group 7"/>
            <p:cNvGrpSpPr/>
            <p:nvPr/>
          </p:nvGrpSpPr>
          <p:grpSpPr>
            <a:xfrm>
              <a:off x="4255674" y="2396442"/>
              <a:ext cx="2221325" cy="1977125"/>
              <a:chOff x="4255674" y="2396442"/>
              <a:chExt cx="2221325" cy="1977125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4255674" y="2396442"/>
                <a:ext cx="2221325" cy="405606"/>
              </a:xfrm>
              <a:prstGeom prst="roundRect">
                <a:avLst>
                  <a:gd name="adj" fmla="val 32323"/>
                </a:avLst>
              </a:prstGeom>
              <a:gradFill flip="none" rotWithShape="1">
                <a:gsLst>
                  <a:gs pos="0">
                    <a:srgbClr val="FFFF00"/>
                  </a:gs>
                  <a:gs pos="51000">
                    <a:srgbClr val="FFC000"/>
                  </a:gs>
                  <a:gs pos="100000">
                    <a:srgbClr val="FFC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498975" y="2491477"/>
                <a:ext cx="1578125" cy="2808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6933" defTabSz="1219170">
                  <a:lnSpc>
                    <a:spcPts val="2180"/>
                  </a:lnSpc>
                </a:pPr>
                <a:r>
                  <a:rPr lang="en-US" sz="2400" b="1" spc="-13" dirty="0">
                    <a:solidFill>
                      <a:srgbClr val="002060"/>
                    </a:solidFill>
                    <a:latin typeface="Montserrat" pitchFamily="2" charset="0"/>
                    <a:cs typeface="Arial Black"/>
                  </a:rPr>
                  <a:t>DIKBANGUM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346575" y="2647950"/>
                <a:ext cx="1871465" cy="17256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6933" algn="ctr" defTabSz="1219170">
                  <a:lnSpc>
                    <a:spcPts val="2180"/>
                  </a:lnSpc>
                </a:pPr>
                <a:endParaRPr lang="en-US" sz="2400" b="1" dirty="0">
                  <a:solidFill>
                    <a:prstClr val="black"/>
                  </a:solidFill>
                  <a:latin typeface="Montserrat" pitchFamily="2" charset="0"/>
                  <a:cs typeface="Arial Black"/>
                </a:endParaRPr>
              </a:p>
              <a:p>
                <a:pPr marL="16085" defTabSz="1219170">
                  <a:spcBef>
                    <a:spcPts val="133"/>
                  </a:spcBef>
                  <a:buClr>
                    <a:srgbClr val="A40020"/>
                  </a:buClr>
                  <a:buSzPct val="128571"/>
                  <a:tabLst>
                    <a:tab pos="312412" algn="l"/>
                  </a:tabLst>
                </a:pPr>
                <a:r>
                  <a:rPr lang="en-US" sz="1867" spc="-13" dirty="0">
                    <a:solidFill>
                      <a:prstClr val="black"/>
                    </a:solidFill>
                    <a:latin typeface="Montserrat" pitchFamily="2" charset="0"/>
                    <a:cs typeface="Arial"/>
                  </a:rPr>
                  <a:t>AKABRI</a:t>
                </a:r>
              </a:p>
              <a:p>
                <a:pPr marL="16085" defTabSz="1219170">
                  <a:spcBef>
                    <a:spcPts val="133"/>
                  </a:spcBef>
                  <a:buClr>
                    <a:srgbClr val="A40020"/>
                  </a:buClr>
                  <a:buSzPct val="128571"/>
                  <a:tabLst>
                    <a:tab pos="312412" algn="l"/>
                  </a:tabLst>
                </a:pPr>
                <a:r>
                  <a:rPr lang="en-US" sz="1867" spc="-27" dirty="0">
                    <a:solidFill>
                      <a:prstClr val="black"/>
                    </a:solidFill>
                    <a:latin typeface="Montserrat" pitchFamily="2" charset="0"/>
                    <a:cs typeface="Arial"/>
                  </a:rPr>
                  <a:t>SUSSARCABIF</a:t>
                </a:r>
                <a:r>
                  <a:rPr lang="en-US" sz="1867" spc="-213" dirty="0">
                    <a:solidFill>
                      <a:prstClr val="black"/>
                    </a:solidFill>
                    <a:latin typeface="Montserrat" pitchFamily="2" charset="0"/>
                    <a:cs typeface="Arial"/>
                  </a:rPr>
                  <a:t> </a:t>
                </a:r>
                <a:r>
                  <a:rPr lang="en-US" sz="1867" spc="-40" dirty="0">
                    <a:solidFill>
                      <a:prstClr val="black"/>
                    </a:solidFill>
                    <a:latin typeface="Montserrat" pitchFamily="2" charset="0"/>
                    <a:cs typeface="Arial"/>
                  </a:rPr>
                  <a:t>SUSLAPA-</a:t>
                </a:r>
                <a:r>
                  <a:rPr lang="en-US" sz="1867" spc="-67" dirty="0">
                    <a:solidFill>
                      <a:prstClr val="black"/>
                    </a:solidFill>
                    <a:latin typeface="Montserrat" pitchFamily="2" charset="0"/>
                    <a:cs typeface="Arial"/>
                  </a:rPr>
                  <a:t>1</a:t>
                </a:r>
                <a:endParaRPr lang="en-US" sz="1867" dirty="0">
                  <a:solidFill>
                    <a:prstClr val="black"/>
                  </a:solidFill>
                  <a:latin typeface="Montserrat" pitchFamily="2" charset="0"/>
                  <a:cs typeface="Arial"/>
                </a:endParaRPr>
              </a:p>
              <a:p>
                <a:pPr marL="16085" defTabSz="1219170">
                  <a:lnSpc>
                    <a:spcPts val="2000"/>
                  </a:lnSpc>
                  <a:buClr>
                    <a:srgbClr val="A40020"/>
                  </a:buClr>
                  <a:buSzPct val="128571"/>
                  <a:tabLst>
                    <a:tab pos="312412" algn="l"/>
                  </a:tabLst>
                </a:pPr>
                <a:r>
                  <a:rPr lang="en-US" sz="1867" spc="-40" dirty="0">
                    <a:solidFill>
                      <a:prstClr val="black"/>
                    </a:solidFill>
                    <a:latin typeface="Montserrat" pitchFamily="2" charset="0"/>
                    <a:cs typeface="Arial"/>
                  </a:rPr>
                  <a:t>SUSLAPA-</a:t>
                </a:r>
                <a:r>
                  <a:rPr lang="en-US" sz="1867" spc="-67" dirty="0">
                    <a:solidFill>
                      <a:prstClr val="black"/>
                    </a:solidFill>
                    <a:latin typeface="Montserrat" pitchFamily="2" charset="0"/>
                    <a:cs typeface="Arial"/>
                  </a:rPr>
                  <a:t>2</a:t>
                </a:r>
                <a:endParaRPr lang="en-US" sz="1867" dirty="0">
                  <a:solidFill>
                    <a:prstClr val="black"/>
                  </a:solidFill>
                  <a:latin typeface="Montserrat" pitchFamily="2" charset="0"/>
                  <a:cs typeface="Arial"/>
                </a:endParaRPr>
              </a:p>
              <a:p>
                <a:pPr marL="16085" defTabSz="1219170">
                  <a:lnSpc>
                    <a:spcPts val="2000"/>
                  </a:lnSpc>
                  <a:buClr>
                    <a:srgbClr val="A40020"/>
                  </a:buClr>
                  <a:buSzPct val="128571"/>
                  <a:tabLst>
                    <a:tab pos="312412" algn="l"/>
                  </a:tabLst>
                </a:pPr>
                <a:r>
                  <a:rPr lang="en-US" sz="1867" spc="-13" dirty="0">
                    <a:solidFill>
                      <a:prstClr val="black"/>
                    </a:solidFill>
                    <a:latin typeface="Montserrat" pitchFamily="2" charset="0"/>
                    <a:cs typeface="Arial"/>
                  </a:rPr>
                  <a:t>SESKOAD</a:t>
                </a:r>
                <a:endParaRPr lang="en-US" sz="1867" dirty="0">
                  <a:solidFill>
                    <a:prstClr val="black"/>
                  </a:solidFill>
                  <a:latin typeface="Montserrat" pitchFamily="2" charset="0"/>
                  <a:cs typeface="Arial"/>
                </a:endParaRPr>
              </a:p>
              <a:p>
                <a:pPr marL="16085" defTabSz="1219170">
                  <a:lnSpc>
                    <a:spcPts val="2000"/>
                  </a:lnSpc>
                  <a:buClr>
                    <a:srgbClr val="A40020"/>
                  </a:buClr>
                  <a:buSzPct val="128571"/>
                  <a:tabLst>
                    <a:tab pos="312412" algn="l"/>
                  </a:tabLst>
                </a:pPr>
                <a:r>
                  <a:rPr lang="en-US" sz="1867" dirty="0">
                    <a:solidFill>
                      <a:prstClr val="black"/>
                    </a:solidFill>
                    <a:latin typeface="Montserrat" pitchFamily="2" charset="0"/>
                    <a:cs typeface="Arial"/>
                  </a:rPr>
                  <a:t>SESKO</a:t>
                </a:r>
                <a:r>
                  <a:rPr lang="en-US" sz="1867" spc="-33" dirty="0">
                    <a:solidFill>
                      <a:prstClr val="black"/>
                    </a:solidFill>
                    <a:latin typeface="Montserrat" pitchFamily="2" charset="0"/>
                    <a:cs typeface="Arial"/>
                  </a:rPr>
                  <a:t> TNI</a:t>
                </a:r>
                <a:endParaRPr lang="en-US" sz="1867" dirty="0">
                  <a:solidFill>
                    <a:prstClr val="black"/>
                  </a:solidFill>
                  <a:latin typeface="Montserrat" pitchFamily="2" charset="0"/>
                  <a:cs typeface="Arial"/>
                </a:endParaRPr>
              </a:p>
              <a:p>
                <a:pPr marL="16085" defTabSz="1219170">
                  <a:lnSpc>
                    <a:spcPts val="2120"/>
                  </a:lnSpc>
                  <a:buClr>
                    <a:srgbClr val="A40020"/>
                  </a:buClr>
                  <a:buSzPct val="128571"/>
                  <a:tabLst>
                    <a:tab pos="312412" algn="l"/>
                  </a:tabLst>
                </a:pPr>
                <a:r>
                  <a:rPr lang="en-US" sz="1867" spc="-13" dirty="0">
                    <a:solidFill>
                      <a:prstClr val="black"/>
                    </a:solidFill>
                    <a:latin typeface="Montserrat" pitchFamily="2" charset="0"/>
                    <a:cs typeface="Arial"/>
                  </a:rPr>
                  <a:t>LEMHANNAS</a:t>
                </a:r>
                <a:endParaRPr lang="en-US" sz="1867" dirty="0">
                  <a:solidFill>
                    <a:prstClr val="black"/>
                  </a:solidFill>
                  <a:latin typeface="Montserrat" pitchFamily="2" charset="0"/>
                  <a:cs typeface="Arial"/>
                </a:endParaRPr>
              </a:p>
            </p:txBody>
          </p:sp>
        </p:grpSp>
        <p:sp>
          <p:nvSpPr>
            <p:cNvPr id="18" name="object 10"/>
            <p:cNvSpPr txBox="1"/>
            <p:nvPr/>
          </p:nvSpPr>
          <p:spPr>
            <a:xfrm>
              <a:off x="5864193" y="2876550"/>
              <a:ext cx="539782" cy="1417055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defTabSz="1219170">
                <a:lnSpc>
                  <a:spcPts val="2120"/>
                </a:lnSpc>
                <a:spcBef>
                  <a:spcPts val="133"/>
                </a:spcBef>
              </a:pPr>
              <a:r>
                <a:rPr lang="en-US" sz="1867" spc="-27" dirty="0">
                  <a:solidFill>
                    <a:prstClr val="black"/>
                  </a:solidFill>
                  <a:latin typeface="Montserrat" pitchFamily="2" charset="0"/>
                  <a:cs typeface="Arial"/>
                </a:rPr>
                <a:t>1984</a:t>
              </a:r>
              <a:endParaRPr lang="en-US" sz="1867" dirty="0">
                <a:solidFill>
                  <a:prstClr val="black"/>
                </a:solidFill>
                <a:latin typeface="Montserrat" pitchFamily="2" charset="0"/>
                <a:cs typeface="Arial"/>
              </a:endParaRPr>
            </a:p>
            <a:p>
              <a:pPr marL="16933" defTabSz="1219170">
                <a:lnSpc>
                  <a:spcPts val="2120"/>
                </a:lnSpc>
                <a:spcBef>
                  <a:spcPts val="133"/>
                </a:spcBef>
              </a:pPr>
              <a:r>
                <a:rPr lang="en-US" sz="1867" spc="-27" dirty="0">
                  <a:solidFill>
                    <a:prstClr val="black"/>
                  </a:solidFill>
                  <a:latin typeface="Montserrat" pitchFamily="2" charset="0"/>
                  <a:cs typeface="Arial"/>
                </a:rPr>
                <a:t>1984</a:t>
              </a:r>
            </a:p>
            <a:p>
              <a:pPr marL="16933" defTabSz="1219170">
                <a:lnSpc>
                  <a:spcPts val="2120"/>
                </a:lnSpc>
                <a:spcBef>
                  <a:spcPts val="133"/>
                </a:spcBef>
              </a:pPr>
              <a:r>
                <a:rPr sz="1867" spc="-27" dirty="0">
                  <a:solidFill>
                    <a:prstClr val="black"/>
                  </a:solidFill>
                  <a:latin typeface="Montserrat" pitchFamily="2" charset="0"/>
                  <a:cs typeface="Arial"/>
                </a:rPr>
                <a:t>1989</a:t>
              </a:r>
              <a:endParaRPr sz="1867" dirty="0">
                <a:solidFill>
                  <a:prstClr val="black"/>
                </a:solidFill>
                <a:latin typeface="Montserrat" pitchFamily="2" charset="0"/>
                <a:cs typeface="Arial"/>
              </a:endParaRPr>
            </a:p>
            <a:p>
              <a:pPr marL="16933" defTabSz="1219170">
                <a:lnSpc>
                  <a:spcPts val="2000"/>
                </a:lnSpc>
              </a:pPr>
              <a:r>
                <a:rPr sz="1867" spc="-27" dirty="0">
                  <a:solidFill>
                    <a:prstClr val="black"/>
                  </a:solidFill>
                  <a:latin typeface="Montserrat" pitchFamily="2" charset="0"/>
                  <a:cs typeface="Arial"/>
                </a:rPr>
                <a:t>1995</a:t>
              </a:r>
              <a:endParaRPr sz="1867" dirty="0">
                <a:solidFill>
                  <a:prstClr val="black"/>
                </a:solidFill>
                <a:latin typeface="Montserrat" pitchFamily="2" charset="0"/>
                <a:cs typeface="Arial"/>
              </a:endParaRPr>
            </a:p>
            <a:p>
              <a:pPr marL="16933" defTabSz="1219170">
                <a:lnSpc>
                  <a:spcPts val="2000"/>
                </a:lnSpc>
              </a:pPr>
              <a:r>
                <a:rPr sz="1867" spc="-27" dirty="0">
                  <a:solidFill>
                    <a:prstClr val="black"/>
                  </a:solidFill>
                  <a:latin typeface="Montserrat" pitchFamily="2" charset="0"/>
                  <a:cs typeface="Arial"/>
                </a:rPr>
                <a:t>1998</a:t>
              </a:r>
              <a:endParaRPr sz="1867" dirty="0">
                <a:solidFill>
                  <a:prstClr val="black"/>
                </a:solidFill>
                <a:latin typeface="Montserrat" pitchFamily="2" charset="0"/>
                <a:cs typeface="Arial"/>
              </a:endParaRPr>
            </a:p>
            <a:p>
              <a:pPr marL="16933" defTabSz="1219170">
                <a:lnSpc>
                  <a:spcPts val="2000"/>
                </a:lnSpc>
              </a:pPr>
              <a:r>
                <a:rPr sz="1867" spc="-27" dirty="0">
                  <a:solidFill>
                    <a:prstClr val="black"/>
                  </a:solidFill>
                  <a:latin typeface="Montserrat" pitchFamily="2" charset="0"/>
                  <a:cs typeface="Arial"/>
                </a:rPr>
                <a:t>2003</a:t>
              </a:r>
              <a:endParaRPr sz="1867" dirty="0">
                <a:solidFill>
                  <a:prstClr val="black"/>
                </a:solidFill>
                <a:latin typeface="Montserrat" pitchFamily="2" charset="0"/>
                <a:cs typeface="Arial"/>
              </a:endParaRPr>
            </a:p>
            <a:p>
              <a:pPr marL="16933" defTabSz="1219170">
                <a:lnSpc>
                  <a:spcPts val="2120"/>
                </a:lnSpc>
              </a:pPr>
              <a:r>
                <a:rPr sz="1867" spc="-27" dirty="0">
                  <a:solidFill>
                    <a:prstClr val="black"/>
                  </a:solidFill>
                  <a:latin typeface="Montserrat" pitchFamily="2" charset="0"/>
                  <a:cs typeface="Arial"/>
                </a:rPr>
                <a:t>2012</a:t>
              </a:r>
              <a:endParaRPr sz="1867" dirty="0">
                <a:solidFill>
                  <a:prstClr val="black"/>
                </a:solidFill>
                <a:latin typeface="Montserrat" pitchFamily="2" charset="0"/>
                <a:cs typeface="Arial"/>
              </a:endParaRP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8843434" y="3841275"/>
            <a:ext cx="2942167" cy="203088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945034" y="3195257"/>
            <a:ext cx="2840567" cy="2708768"/>
            <a:chOff x="6708775" y="2396442"/>
            <a:chExt cx="2130425" cy="2031576"/>
          </a:xfrm>
        </p:grpSpPr>
        <p:sp>
          <p:nvSpPr>
            <p:cNvPr id="23" name="Rounded Rectangle 22"/>
            <p:cNvSpPr/>
            <p:nvPr/>
          </p:nvSpPr>
          <p:spPr>
            <a:xfrm>
              <a:off x="6708775" y="2396442"/>
              <a:ext cx="2130425" cy="405606"/>
            </a:xfrm>
            <a:prstGeom prst="roundRect">
              <a:avLst>
                <a:gd name="adj" fmla="val 32323"/>
              </a:avLst>
            </a:prstGeom>
            <a:gradFill flip="none" rotWithShape="1">
              <a:gsLst>
                <a:gs pos="0">
                  <a:srgbClr val="FFFF00"/>
                </a:gs>
                <a:gs pos="51000">
                  <a:srgbClr val="FFC000"/>
                </a:gs>
                <a:gs pos="100000">
                  <a:srgbClr val="FFC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750383" y="2491477"/>
              <a:ext cx="1831704" cy="2808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6933" defTabSz="1219170">
                <a:lnSpc>
                  <a:spcPts val="2180"/>
                </a:lnSpc>
              </a:pPr>
              <a:r>
                <a:rPr lang="en-US" sz="2400" b="1" spc="-13" dirty="0">
                  <a:solidFill>
                    <a:srgbClr val="002060"/>
                  </a:solidFill>
                  <a:latin typeface="Montserrat" pitchFamily="2" charset="0"/>
                  <a:cs typeface="Arial Black"/>
                </a:rPr>
                <a:t>DIKBANGSPES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708775" y="2935302"/>
              <a:ext cx="1871465" cy="14927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6085" defTabSz="1219170">
                <a:lnSpc>
                  <a:spcPts val="2120"/>
                </a:lnSpc>
                <a:spcBef>
                  <a:spcPts val="133"/>
                </a:spcBef>
                <a:buClr>
                  <a:srgbClr val="A40020"/>
                </a:buClr>
                <a:buSzPct val="128571"/>
                <a:tabLst>
                  <a:tab pos="312412" algn="l"/>
                  <a:tab pos="2211438" algn="l"/>
                </a:tabLst>
              </a:pPr>
              <a:r>
                <a:rPr lang="en-US" sz="1867" spc="-13" dirty="0">
                  <a:solidFill>
                    <a:prstClr val="black"/>
                  </a:solidFill>
                  <a:latin typeface="Montserrat" pitchFamily="2" charset="0"/>
                  <a:cs typeface="Arial"/>
                </a:rPr>
                <a:t>SUSSARPARA</a:t>
              </a:r>
              <a:endParaRPr lang="en-US" sz="1867" dirty="0">
                <a:solidFill>
                  <a:prstClr val="black"/>
                </a:solidFill>
                <a:latin typeface="Montserrat" pitchFamily="2" charset="0"/>
                <a:cs typeface="Arial"/>
              </a:endParaRPr>
            </a:p>
            <a:p>
              <a:pPr marL="16085" defTabSz="1219170">
                <a:lnSpc>
                  <a:spcPts val="2120"/>
                </a:lnSpc>
                <a:spcBef>
                  <a:spcPts val="133"/>
                </a:spcBef>
                <a:buClr>
                  <a:srgbClr val="A40020"/>
                </a:buClr>
                <a:buSzPct val="128571"/>
                <a:tabLst>
                  <a:tab pos="312412" algn="l"/>
                  <a:tab pos="2211438" algn="l"/>
                </a:tabLst>
              </a:pPr>
              <a:r>
                <a:rPr lang="en-US" sz="1867" spc="-27" dirty="0">
                  <a:solidFill>
                    <a:prstClr val="black"/>
                  </a:solidFill>
                  <a:latin typeface="Montserrat" pitchFamily="2" charset="0"/>
                  <a:cs typeface="Arial"/>
                </a:rPr>
                <a:t>COMBAT</a:t>
              </a:r>
              <a:r>
                <a:rPr lang="en-US" sz="1867" spc="-33" dirty="0">
                  <a:solidFill>
                    <a:prstClr val="black"/>
                  </a:solidFill>
                  <a:latin typeface="Montserrat" pitchFamily="2" charset="0"/>
                  <a:cs typeface="Arial"/>
                </a:rPr>
                <a:t> </a:t>
              </a:r>
              <a:r>
                <a:rPr lang="en-US" sz="1867" dirty="0">
                  <a:solidFill>
                    <a:prstClr val="black"/>
                  </a:solidFill>
                  <a:latin typeface="Montserrat" pitchFamily="2" charset="0"/>
                  <a:cs typeface="Arial"/>
                </a:rPr>
                <a:t>INTEL</a:t>
              </a:r>
            </a:p>
            <a:p>
              <a:pPr marL="16085" defTabSz="1219170">
                <a:lnSpc>
                  <a:spcPts val="2120"/>
                </a:lnSpc>
                <a:buClr>
                  <a:srgbClr val="A40020"/>
                </a:buClr>
                <a:buSzPct val="128571"/>
                <a:tabLst>
                  <a:tab pos="312412" algn="l"/>
                </a:tabLst>
              </a:pPr>
              <a:r>
                <a:rPr lang="en-US" sz="1867" dirty="0">
                  <a:solidFill>
                    <a:prstClr val="black"/>
                  </a:solidFill>
                  <a:latin typeface="Montserrat" pitchFamily="2" charset="0"/>
                  <a:cs typeface="Arial"/>
                </a:rPr>
                <a:t>TER</a:t>
              </a:r>
              <a:r>
                <a:rPr lang="en-US" sz="1867" spc="-93" dirty="0">
                  <a:solidFill>
                    <a:prstClr val="black"/>
                  </a:solidFill>
                  <a:latin typeface="Montserrat" pitchFamily="2" charset="0"/>
                  <a:cs typeface="Arial"/>
                </a:rPr>
                <a:t> </a:t>
              </a:r>
              <a:r>
                <a:rPr lang="en-US" sz="1867" dirty="0">
                  <a:solidFill>
                    <a:prstClr val="black"/>
                  </a:solidFill>
                  <a:latin typeface="Montserrat" pitchFamily="2" charset="0"/>
                  <a:cs typeface="Arial"/>
                </a:rPr>
                <a:t>TERPUSAT</a:t>
              </a:r>
            </a:p>
            <a:p>
              <a:pPr marL="16085" defTabSz="1219170">
                <a:lnSpc>
                  <a:spcPts val="2120"/>
                </a:lnSpc>
                <a:buClr>
                  <a:srgbClr val="A40020"/>
                </a:buClr>
                <a:buSzPct val="128571"/>
                <a:tabLst>
                  <a:tab pos="312412" algn="l"/>
                </a:tabLst>
              </a:pPr>
              <a:r>
                <a:rPr lang="en-US" sz="1867" spc="-13" dirty="0">
                  <a:solidFill>
                    <a:prstClr val="black"/>
                  </a:solidFill>
                  <a:latin typeface="Montserrat" pitchFamily="2" charset="0"/>
                  <a:cs typeface="Arial"/>
                </a:rPr>
                <a:t>TARTIH</a:t>
              </a:r>
              <a:r>
                <a:rPr lang="en-US" sz="1867" spc="-87" dirty="0">
                  <a:solidFill>
                    <a:prstClr val="black"/>
                  </a:solidFill>
                  <a:latin typeface="Montserrat" pitchFamily="2" charset="0"/>
                  <a:cs typeface="Arial"/>
                </a:rPr>
                <a:t> </a:t>
              </a:r>
              <a:r>
                <a:rPr lang="en-US" sz="1867" spc="-33" dirty="0">
                  <a:solidFill>
                    <a:prstClr val="black"/>
                  </a:solidFill>
                  <a:latin typeface="Montserrat" pitchFamily="2" charset="0"/>
                  <a:cs typeface="Arial"/>
                </a:rPr>
                <a:t>IF</a:t>
              </a:r>
            </a:p>
            <a:p>
              <a:pPr marL="16085" defTabSz="1219170">
                <a:lnSpc>
                  <a:spcPts val="2120"/>
                </a:lnSpc>
                <a:buClr>
                  <a:srgbClr val="A40020"/>
                </a:buClr>
                <a:buSzPct val="128571"/>
                <a:tabLst>
                  <a:tab pos="312412" algn="l"/>
                </a:tabLst>
              </a:pPr>
              <a:r>
                <a:rPr lang="en-US" sz="1867" spc="-13" dirty="0">
                  <a:solidFill>
                    <a:prstClr val="black"/>
                  </a:solidFill>
                  <a:latin typeface="Montserrat" pitchFamily="2" charset="0"/>
                  <a:cs typeface="Arial"/>
                </a:rPr>
                <a:t>SUSDANBRIG</a:t>
              </a:r>
            </a:p>
            <a:p>
              <a:pPr marL="16085" defTabSz="1219170">
                <a:lnSpc>
                  <a:spcPts val="2120"/>
                </a:lnSpc>
                <a:buClr>
                  <a:srgbClr val="A40020"/>
                </a:buClr>
                <a:buSzPct val="128571"/>
                <a:tabLst>
                  <a:tab pos="312412" algn="l"/>
                </a:tabLst>
              </a:pPr>
              <a:r>
                <a:rPr lang="en-US" sz="1867" spc="-13" dirty="0">
                  <a:solidFill>
                    <a:prstClr val="black"/>
                  </a:solidFill>
                  <a:latin typeface="Montserrat" pitchFamily="2" charset="0"/>
                  <a:cs typeface="Arial"/>
                </a:rPr>
                <a:t>SUSDANREM </a:t>
              </a:r>
              <a:r>
                <a:rPr lang="en-US" sz="1867" dirty="0">
                  <a:solidFill>
                    <a:prstClr val="black"/>
                  </a:solidFill>
                  <a:latin typeface="Montserrat" pitchFamily="2" charset="0"/>
                  <a:cs typeface="Arial"/>
                </a:rPr>
                <a:t>	</a:t>
              </a:r>
            </a:p>
          </p:txBody>
        </p:sp>
      </p:grpSp>
      <p:sp>
        <p:nvSpPr>
          <p:cNvPr id="28" name="object 10"/>
          <p:cNvSpPr txBox="1"/>
          <p:nvPr/>
        </p:nvSpPr>
        <p:spPr>
          <a:xfrm>
            <a:off x="11065891" y="3892222"/>
            <a:ext cx="719709" cy="169704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lnSpc>
                <a:spcPts val="2120"/>
              </a:lnSpc>
              <a:spcBef>
                <a:spcPts val="133"/>
              </a:spcBef>
            </a:pPr>
            <a:r>
              <a:rPr lang="en-US" sz="1867" spc="-27" dirty="0">
                <a:solidFill>
                  <a:srgbClr val="FFFFFF"/>
                </a:solidFill>
                <a:latin typeface="Montserrat" pitchFamily="2" charset="0"/>
                <a:cs typeface="Arial"/>
              </a:rPr>
              <a:t>1983</a:t>
            </a:r>
          </a:p>
          <a:p>
            <a:pPr marL="16933" defTabSz="1219170">
              <a:lnSpc>
                <a:spcPts val="2120"/>
              </a:lnSpc>
              <a:spcBef>
                <a:spcPts val="133"/>
              </a:spcBef>
            </a:pPr>
            <a:r>
              <a:rPr lang="en-US" sz="1867" spc="-27" dirty="0">
                <a:solidFill>
                  <a:srgbClr val="FFFFFF"/>
                </a:solidFill>
                <a:latin typeface="Montserrat" pitchFamily="2" charset="0"/>
                <a:cs typeface="Arial"/>
              </a:rPr>
              <a:t>1984</a:t>
            </a:r>
          </a:p>
          <a:p>
            <a:pPr marL="16933" defTabSz="1219170">
              <a:lnSpc>
                <a:spcPts val="2120"/>
              </a:lnSpc>
              <a:spcBef>
                <a:spcPts val="133"/>
              </a:spcBef>
            </a:pPr>
            <a:r>
              <a:rPr lang="en-US" sz="1867" spc="-27" dirty="0">
                <a:solidFill>
                  <a:srgbClr val="FFFFFF"/>
                </a:solidFill>
                <a:latin typeface="Montserrat" pitchFamily="2" charset="0"/>
                <a:cs typeface="Arial"/>
              </a:rPr>
              <a:t>1985</a:t>
            </a:r>
          </a:p>
          <a:p>
            <a:pPr marL="16933" defTabSz="1219170">
              <a:lnSpc>
                <a:spcPts val="2120"/>
              </a:lnSpc>
              <a:spcBef>
                <a:spcPts val="133"/>
              </a:spcBef>
            </a:pPr>
            <a:r>
              <a:rPr lang="en-US" sz="1867" spc="-27" dirty="0">
                <a:solidFill>
                  <a:srgbClr val="FFFFFF"/>
                </a:solidFill>
                <a:latin typeface="Montserrat" pitchFamily="2" charset="0"/>
                <a:cs typeface="Arial"/>
              </a:rPr>
              <a:t>1999</a:t>
            </a:r>
          </a:p>
          <a:p>
            <a:pPr marL="16933" defTabSz="1219170">
              <a:lnSpc>
                <a:spcPts val="2120"/>
              </a:lnSpc>
              <a:spcBef>
                <a:spcPts val="133"/>
              </a:spcBef>
            </a:pPr>
            <a:r>
              <a:rPr lang="en-US" sz="1867" spc="-27" dirty="0">
                <a:solidFill>
                  <a:srgbClr val="FFFFFF"/>
                </a:solidFill>
                <a:latin typeface="Montserrat" pitchFamily="2" charset="0"/>
                <a:cs typeface="Arial"/>
              </a:rPr>
              <a:t>2003</a:t>
            </a:r>
          </a:p>
          <a:p>
            <a:pPr marL="16933" defTabSz="1219170">
              <a:lnSpc>
                <a:spcPts val="2120"/>
              </a:lnSpc>
              <a:spcBef>
                <a:spcPts val="133"/>
              </a:spcBef>
            </a:pPr>
            <a:r>
              <a:rPr lang="en-US" sz="1867" spc="-27" dirty="0">
                <a:solidFill>
                  <a:srgbClr val="FFFFFF"/>
                </a:solidFill>
                <a:latin typeface="Montserrat" pitchFamily="2" charset="0"/>
                <a:cs typeface="Arial"/>
              </a:rPr>
              <a:t>2008</a:t>
            </a:r>
            <a:endParaRPr sz="1867" dirty="0">
              <a:solidFill>
                <a:prstClr val="black"/>
              </a:solidFill>
              <a:latin typeface="Montserrat" pitchFamily="2" charset="0"/>
              <a:cs typeface="Arial"/>
            </a:endParaRPr>
          </a:p>
        </p:txBody>
      </p:sp>
      <p:pic>
        <p:nvPicPr>
          <p:cNvPr id="3074" name="Picture 2" descr="D:\Data Rakor Kwarda\Asset\Foto Pimpinan\WhatsApp%20Image%202022-11-16%20at%2019.26.14%20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0686" y="689945"/>
            <a:ext cx="4803415" cy="6404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Decagon 23"/>
          <p:cNvSpPr/>
          <p:nvPr/>
        </p:nvSpPr>
        <p:spPr>
          <a:xfrm>
            <a:off x="11582401" y="6259263"/>
            <a:ext cx="559303" cy="559303"/>
          </a:xfrm>
          <a:prstGeom prst="decag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11646295" y="6305462"/>
            <a:ext cx="431512" cy="515945"/>
          </a:xfrm>
        </p:spPr>
        <p:txBody>
          <a:bodyPr/>
          <a:lstStyle/>
          <a:p>
            <a:pPr algn="ctr" defTabSz="1219170"/>
            <a:fld id="{33F2A0AF-0BC9-4D23-A3A2-61DEE3E35CCC}" type="slidenum">
              <a:rPr lang="en-US" sz="2133">
                <a:solidFill>
                  <a:prstClr val="white"/>
                </a:solidFill>
                <a:latin typeface="AgencyFB" panose="02000806040000020003" pitchFamily="2" charset="0"/>
              </a:rPr>
              <a:pPr algn="ctr" defTabSz="1219170"/>
              <a:t>3</a:t>
            </a:fld>
            <a:endParaRPr lang="en-US" sz="2133">
              <a:solidFill>
                <a:prstClr val="white"/>
              </a:solidFill>
              <a:latin typeface="AgencyFB" panose="020008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35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KWARNAS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731"/>
            <a:ext cx="12192000" cy="68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79"/>
          <p:cNvSpPr txBox="1"/>
          <p:nvPr/>
        </p:nvSpPr>
        <p:spPr>
          <a:xfrm>
            <a:off x="4625273" y="2366367"/>
            <a:ext cx="3976793" cy="23510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75911" indent="-359824" defTabSz="1219170">
              <a:lnSpc>
                <a:spcPts val="1733"/>
              </a:lnSpc>
              <a:buFontTx/>
              <a:buAutoNum type="arabicPeriod"/>
              <a:tabLst>
                <a:tab pos="375911" algn="l"/>
                <a:tab pos="376757" algn="l"/>
              </a:tabLst>
            </a:pPr>
            <a:endParaRPr sz="16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29"/>
          <p:cNvSpPr txBox="1"/>
          <p:nvPr/>
        </p:nvSpPr>
        <p:spPr>
          <a:xfrm>
            <a:off x="4621767" y="1825267"/>
            <a:ext cx="3912667" cy="504033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defTabSz="1219170">
              <a:lnSpc>
                <a:spcPts val="2147"/>
              </a:lnSpc>
              <a:spcBef>
                <a:spcPts val="133"/>
              </a:spcBef>
            </a:pPr>
            <a:r>
              <a:rPr sz="1867" b="1" spc="-40" dirty="0">
                <a:solidFill>
                  <a:prstClr val="black"/>
                </a:solidFill>
                <a:latin typeface="Montserrat" pitchFamily="2" charset="0"/>
                <a:cs typeface="Arial"/>
              </a:rPr>
              <a:t>TANDA</a:t>
            </a:r>
            <a:r>
              <a:rPr sz="1867" b="1" spc="-93" dirty="0">
                <a:solidFill>
                  <a:prstClr val="black"/>
                </a:solidFill>
                <a:latin typeface="Montserrat" pitchFamily="2" charset="0"/>
                <a:cs typeface="Arial"/>
              </a:rPr>
              <a:t> </a:t>
            </a:r>
            <a:r>
              <a:rPr sz="1867" b="1" spc="-13" dirty="0">
                <a:solidFill>
                  <a:prstClr val="black"/>
                </a:solidFill>
                <a:latin typeface="Montserrat" pitchFamily="2" charset="0"/>
                <a:cs typeface="Arial"/>
              </a:rPr>
              <a:t>JASA</a:t>
            </a:r>
            <a:r>
              <a:rPr sz="1867" b="1" spc="-73" dirty="0">
                <a:solidFill>
                  <a:prstClr val="black"/>
                </a:solidFill>
                <a:latin typeface="Montserrat" pitchFamily="2" charset="0"/>
                <a:cs typeface="Arial"/>
              </a:rPr>
              <a:t> </a:t>
            </a:r>
            <a:r>
              <a:rPr sz="1867" b="1" spc="-67" dirty="0">
                <a:solidFill>
                  <a:prstClr val="black"/>
                </a:solidFill>
                <a:latin typeface="Montserrat" pitchFamily="2" charset="0"/>
                <a:cs typeface="Arial"/>
              </a:rPr>
              <a:t>:</a:t>
            </a:r>
            <a:endParaRPr lang="en-US" sz="1867" b="1" spc="-67" dirty="0">
              <a:solidFill>
                <a:prstClr val="black"/>
              </a:solidFill>
              <a:latin typeface="Montserrat" pitchFamily="2" charset="0"/>
              <a:cs typeface="Arial"/>
            </a:endParaRPr>
          </a:p>
          <a:p>
            <a:pPr marL="375911" indent="-359824" defTabSz="1219170">
              <a:buFontTx/>
              <a:buAutoNum type="arabicPeriod"/>
              <a:tabLst>
                <a:tab pos="375911" algn="l"/>
                <a:tab pos="376757" algn="l"/>
              </a:tabLst>
            </a:pPr>
            <a:r>
              <a:rPr lang="en-US" sz="1467" spc="-13" dirty="0">
                <a:solidFill>
                  <a:prstClr val="black"/>
                </a:solidFill>
                <a:latin typeface="Arial"/>
                <a:cs typeface="Arial"/>
              </a:rPr>
              <a:t>BINTANG</a:t>
            </a:r>
            <a:r>
              <a:rPr lang="en-US" sz="1467" spc="-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67" dirty="0">
                <a:solidFill>
                  <a:prstClr val="black"/>
                </a:solidFill>
                <a:latin typeface="Arial"/>
                <a:cs typeface="Arial"/>
              </a:rPr>
              <a:t>KEP</a:t>
            </a:r>
            <a:r>
              <a:rPr lang="en-US" sz="1467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67" spc="-27" dirty="0">
                <a:solidFill>
                  <a:prstClr val="black"/>
                </a:solidFill>
                <a:latin typeface="Arial"/>
                <a:cs typeface="Arial"/>
              </a:rPr>
              <a:t>UTAMA</a:t>
            </a:r>
            <a:endParaRPr lang="en-US" sz="1467" dirty="0">
              <a:solidFill>
                <a:prstClr val="black"/>
              </a:solidFill>
              <a:latin typeface="Arial"/>
              <a:cs typeface="Arial"/>
            </a:endParaRPr>
          </a:p>
          <a:p>
            <a:pPr marL="375911" indent="-359824" defTabSz="1219170">
              <a:buFontTx/>
              <a:buAutoNum type="arabicPeriod"/>
              <a:tabLst>
                <a:tab pos="375911" algn="l"/>
                <a:tab pos="376757" algn="l"/>
              </a:tabLst>
            </a:pPr>
            <a:r>
              <a:rPr lang="en-US" sz="1467" spc="-13" dirty="0">
                <a:solidFill>
                  <a:prstClr val="black"/>
                </a:solidFill>
                <a:latin typeface="Arial"/>
                <a:cs typeface="Arial"/>
              </a:rPr>
              <a:t>BINTANG</a:t>
            </a:r>
            <a:r>
              <a:rPr lang="en-US" sz="1467" spc="-4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67" dirty="0">
                <a:solidFill>
                  <a:prstClr val="black"/>
                </a:solidFill>
                <a:latin typeface="Arial"/>
                <a:cs typeface="Arial"/>
              </a:rPr>
              <a:t>KEP</a:t>
            </a:r>
            <a:r>
              <a:rPr lang="en-US" sz="1467" spc="-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67" spc="-13" dirty="0">
                <a:solidFill>
                  <a:prstClr val="black"/>
                </a:solidFill>
                <a:latin typeface="Arial"/>
                <a:cs typeface="Arial"/>
              </a:rPr>
              <a:t>NARARYA</a:t>
            </a:r>
          </a:p>
          <a:p>
            <a:pPr marL="375911" indent="-359824" defTabSz="1219170">
              <a:spcBef>
                <a:spcPts val="133"/>
              </a:spcBef>
              <a:buFontTx/>
              <a:buAutoNum type="arabicPeriod" startAt="3"/>
              <a:tabLst>
                <a:tab pos="375911" algn="l"/>
                <a:tab pos="376757" algn="l"/>
              </a:tabLst>
            </a:pPr>
            <a:r>
              <a:rPr lang="en-US" sz="1467" spc="-13" dirty="0">
                <a:solidFill>
                  <a:prstClr val="black"/>
                </a:solidFill>
                <a:latin typeface="Arial"/>
                <a:cs typeface="Arial"/>
              </a:rPr>
              <a:t>BINTANG</a:t>
            </a:r>
            <a:r>
              <a:rPr lang="en-US" sz="1467" spc="-4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67" dirty="0">
                <a:solidFill>
                  <a:prstClr val="black"/>
                </a:solidFill>
                <a:latin typeface="Arial"/>
                <a:cs typeface="Arial"/>
              </a:rPr>
              <a:t>KEP</a:t>
            </a:r>
            <a:r>
              <a:rPr lang="en-US" sz="1467" spc="-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67" spc="-13" dirty="0">
                <a:solidFill>
                  <a:prstClr val="black"/>
                </a:solidFill>
                <a:latin typeface="Arial"/>
                <a:cs typeface="Arial"/>
              </a:rPr>
              <a:t>PRATAMA</a:t>
            </a:r>
            <a:endParaRPr lang="en-US" sz="1467" dirty="0">
              <a:solidFill>
                <a:prstClr val="black"/>
              </a:solidFill>
              <a:latin typeface="Arial"/>
              <a:cs typeface="Arial"/>
            </a:endParaRPr>
          </a:p>
          <a:p>
            <a:pPr marL="375911" indent="-359824" defTabSz="1219170">
              <a:buFontTx/>
              <a:buAutoNum type="arabicPeriod" startAt="3"/>
              <a:tabLst>
                <a:tab pos="375911" algn="l"/>
                <a:tab pos="376757" algn="l"/>
              </a:tabLst>
            </a:pPr>
            <a:r>
              <a:rPr lang="en-US" sz="1467" spc="-27" dirty="0">
                <a:solidFill>
                  <a:prstClr val="black"/>
                </a:solidFill>
                <a:latin typeface="Arial"/>
                <a:cs typeface="Arial"/>
              </a:rPr>
              <a:t>BINTANG </a:t>
            </a:r>
            <a:r>
              <a:rPr lang="en-US" sz="1467" spc="-13" dirty="0">
                <a:solidFill>
                  <a:prstClr val="black"/>
                </a:solidFill>
                <a:latin typeface="Arial"/>
                <a:cs typeface="Arial"/>
              </a:rPr>
              <a:t>YUDHA</a:t>
            </a:r>
            <a:r>
              <a:rPr lang="en-US" sz="1467" spc="-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67" spc="-27" dirty="0">
                <a:solidFill>
                  <a:prstClr val="black"/>
                </a:solidFill>
                <a:latin typeface="Arial"/>
                <a:cs typeface="Arial"/>
              </a:rPr>
              <a:t>DHARMA</a:t>
            </a:r>
            <a:r>
              <a:rPr lang="en-US" sz="1467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67" spc="-13" dirty="0">
                <a:solidFill>
                  <a:prstClr val="black"/>
                </a:solidFill>
                <a:latin typeface="Arial"/>
                <a:cs typeface="Arial"/>
              </a:rPr>
              <a:t>NARARYA</a:t>
            </a:r>
            <a:endParaRPr lang="en-US" sz="1467" dirty="0">
              <a:solidFill>
                <a:prstClr val="black"/>
              </a:solidFill>
              <a:latin typeface="Arial"/>
              <a:cs typeface="Arial"/>
            </a:endParaRPr>
          </a:p>
          <a:p>
            <a:pPr marL="375911" indent="-359824" defTabSz="1219170">
              <a:buFontTx/>
              <a:buAutoNum type="arabicPeriod" startAt="3"/>
              <a:tabLst>
                <a:tab pos="375911" algn="l"/>
                <a:tab pos="376757" algn="l"/>
              </a:tabLst>
            </a:pPr>
            <a:r>
              <a:rPr lang="en-US" sz="1467" spc="-27" dirty="0">
                <a:solidFill>
                  <a:prstClr val="black"/>
                </a:solidFill>
                <a:latin typeface="Arial"/>
                <a:cs typeface="Arial"/>
              </a:rPr>
              <a:t>BINTANG</a:t>
            </a:r>
            <a:r>
              <a:rPr lang="en-US" sz="1467" spc="-4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67" spc="-13" dirty="0">
                <a:solidFill>
                  <a:prstClr val="black"/>
                </a:solidFill>
                <a:latin typeface="Arial"/>
                <a:cs typeface="Arial"/>
              </a:rPr>
              <a:t>YUDA</a:t>
            </a:r>
            <a:r>
              <a:rPr lang="en-US" sz="1467" spc="-8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67" spc="-13" dirty="0">
                <a:solidFill>
                  <a:prstClr val="black"/>
                </a:solidFill>
                <a:latin typeface="Arial"/>
                <a:cs typeface="Arial"/>
              </a:rPr>
              <a:t>DARMA</a:t>
            </a:r>
            <a:r>
              <a:rPr lang="en-US" sz="1467" spc="-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67" spc="-13" dirty="0">
                <a:solidFill>
                  <a:prstClr val="black"/>
                </a:solidFill>
                <a:latin typeface="Arial"/>
                <a:cs typeface="Arial"/>
              </a:rPr>
              <a:t>PRATAMA</a:t>
            </a:r>
            <a:endParaRPr lang="en-US" sz="1467" dirty="0">
              <a:solidFill>
                <a:prstClr val="black"/>
              </a:solidFill>
              <a:latin typeface="Arial"/>
              <a:cs typeface="Arial"/>
            </a:endParaRPr>
          </a:p>
          <a:p>
            <a:pPr marL="375911" indent="-359824" defTabSz="1219170">
              <a:buFontTx/>
              <a:buAutoNum type="arabicPeriod" startAt="3"/>
              <a:tabLst>
                <a:tab pos="375911" algn="l"/>
                <a:tab pos="376757" algn="l"/>
              </a:tabLst>
            </a:pPr>
            <a:r>
              <a:rPr lang="en-US" sz="1467" dirty="0">
                <a:solidFill>
                  <a:prstClr val="black"/>
                </a:solidFill>
                <a:latin typeface="Arial"/>
                <a:cs typeface="Arial"/>
              </a:rPr>
              <a:t>S.L.</a:t>
            </a:r>
            <a:r>
              <a:rPr lang="en-US" sz="1467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67" dirty="0">
                <a:solidFill>
                  <a:prstClr val="black"/>
                </a:solidFill>
                <a:latin typeface="Arial"/>
                <a:cs typeface="Arial"/>
              </a:rPr>
              <a:t>KESETIAAN</a:t>
            </a:r>
            <a:r>
              <a:rPr lang="en-US" sz="1467" spc="-4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67" dirty="0">
                <a:solidFill>
                  <a:prstClr val="black"/>
                </a:solidFill>
                <a:latin typeface="Arial"/>
                <a:cs typeface="Arial"/>
              </a:rPr>
              <a:t>XXXII</a:t>
            </a:r>
            <a:r>
              <a:rPr lang="en-US" sz="1467" spc="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67" spc="-27" dirty="0">
                <a:solidFill>
                  <a:prstClr val="black"/>
                </a:solidFill>
                <a:latin typeface="Arial"/>
                <a:cs typeface="Arial"/>
              </a:rPr>
              <a:t>TAHUN</a:t>
            </a:r>
            <a:endParaRPr lang="en-US" sz="1467" dirty="0">
              <a:solidFill>
                <a:prstClr val="black"/>
              </a:solidFill>
              <a:latin typeface="Arial"/>
              <a:cs typeface="Arial"/>
            </a:endParaRPr>
          </a:p>
          <a:p>
            <a:pPr marL="375911" indent="-359824" defTabSz="1219170">
              <a:buFontTx/>
              <a:buAutoNum type="arabicPeriod" startAt="3"/>
              <a:tabLst>
                <a:tab pos="375911" algn="l"/>
                <a:tab pos="376757" algn="l"/>
              </a:tabLst>
            </a:pPr>
            <a:r>
              <a:rPr lang="en-US" sz="1467" dirty="0">
                <a:solidFill>
                  <a:prstClr val="black"/>
                </a:solidFill>
                <a:latin typeface="Arial"/>
                <a:cs typeface="Arial"/>
              </a:rPr>
              <a:t>S.L.</a:t>
            </a:r>
            <a:r>
              <a:rPr lang="en-US" sz="1467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67" dirty="0">
                <a:solidFill>
                  <a:prstClr val="black"/>
                </a:solidFill>
                <a:latin typeface="Arial"/>
                <a:cs typeface="Arial"/>
              </a:rPr>
              <a:t>KESETIAAN</a:t>
            </a:r>
            <a:r>
              <a:rPr lang="en-US" sz="1467" spc="-5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67" dirty="0">
                <a:solidFill>
                  <a:prstClr val="black"/>
                </a:solidFill>
                <a:latin typeface="Arial"/>
                <a:cs typeface="Arial"/>
              </a:rPr>
              <a:t>XXIV</a:t>
            </a:r>
            <a:r>
              <a:rPr lang="en-US" sz="1467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67" spc="-13" dirty="0">
                <a:solidFill>
                  <a:prstClr val="black"/>
                </a:solidFill>
                <a:latin typeface="Arial"/>
                <a:cs typeface="Arial"/>
              </a:rPr>
              <a:t>TAHUN</a:t>
            </a:r>
            <a:endParaRPr lang="en-US" sz="1467" dirty="0">
              <a:solidFill>
                <a:prstClr val="black"/>
              </a:solidFill>
              <a:latin typeface="Arial"/>
              <a:cs typeface="Arial"/>
            </a:endParaRPr>
          </a:p>
          <a:p>
            <a:pPr marL="375911" indent="-359824" defTabSz="1219170">
              <a:buFontTx/>
              <a:buAutoNum type="arabicPeriod" startAt="3"/>
              <a:tabLst>
                <a:tab pos="375911" algn="l"/>
                <a:tab pos="376757" algn="l"/>
              </a:tabLst>
            </a:pPr>
            <a:r>
              <a:rPr lang="en-US" sz="1467" dirty="0">
                <a:solidFill>
                  <a:prstClr val="black"/>
                </a:solidFill>
                <a:latin typeface="Arial"/>
                <a:cs typeface="Arial"/>
              </a:rPr>
              <a:t>S.L.</a:t>
            </a:r>
            <a:r>
              <a:rPr lang="en-US" sz="1467" spc="-2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67" dirty="0">
                <a:solidFill>
                  <a:prstClr val="black"/>
                </a:solidFill>
                <a:latin typeface="Arial"/>
                <a:cs typeface="Arial"/>
              </a:rPr>
              <a:t>KESETIAAN</a:t>
            </a:r>
            <a:r>
              <a:rPr lang="en-US" sz="1467" spc="-4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67" dirty="0">
                <a:solidFill>
                  <a:prstClr val="black"/>
                </a:solidFill>
                <a:latin typeface="Arial"/>
                <a:cs typeface="Arial"/>
              </a:rPr>
              <a:t>XVI</a:t>
            </a:r>
            <a:r>
              <a:rPr lang="en-US" sz="1467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67" spc="-27" dirty="0">
                <a:solidFill>
                  <a:prstClr val="black"/>
                </a:solidFill>
                <a:latin typeface="Arial"/>
                <a:cs typeface="Arial"/>
              </a:rPr>
              <a:t>TAHUN</a:t>
            </a:r>
            <a:endParaRPr lang="en-US" sz="1467" dirty="0">
              <a:solidFill>
                <a:prstClr val="black"/>
              </a:solidFill>
              <a:latin typeface="Arial"/>
              <a:cs typeface="Arial"/>
            </a:endParaRPr>
          </a:p>
          <a:p>
            <a:pPr marL="375911" indent="-359824" defTabSz="1219170">
              <a:buFontTx/>
              <a:buAutoNum type="arabicPeriod" startAt="3"/>
              <a:tabLst>
                <a:tab pos="375911" algn="l"/>
                <a:tab pos="376757" algn="l"/>
              </a:tabLst>
            </a:pPr>
            <a:r>
              <a:rPr lang="en-US" sz="1467" dirty="0">
                <a:solidFill>
                  <a:prstClr val="black"/>
                </a:solidFill>
                <a:latin typeface="Arial"/>
                <a:cs typeface="Arial"/>
              </a:rPr>
              <a:t>S.L.</a:t>
            </a:r>
            <a:r>
              <a:rPr lang="en-US" sz="1467" spc="-2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67" dirty="0">
                <a:solidFill>
                  <a:prstClr val="black"/>
                </a:solidFill>
                <a:latin typeface="Arial"/>
                <a:cs typeface="Arial"/>
              </a:rPr>
              <a:t>KESETIAAN</a:t>
            </a:r>
            <a:r>
              <a:rPr lang="en-US" sz="1467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67" dirty="0">
                <a:solidFill>
                  <a:prstClr val="black"/>
                </a:solidFill>
                <a:latin typeface="Arial"/>
                <a:cs typeface="Arial"/>
              </a:rPr>
              <a:t>VIII </a:t>
            </a:r>
            <a:r>
              <a:rPr lang="en-US" sz="1467" spc="-13" dirty="0">
                <a:solidFill>
                  <a:prstClr val="black"/>
                </a:solidFill>
                <a:latin typeface="Arial"/>
                <a:cs typeface="Arial"/>
              </a:rPr>
              <a:t>TAHUN</a:t>
            </a:r>
            <a:endParaRPr lang="en-US" sz="1467" dirty="0">
              <a:solidFill>
                <a:prstClr val="black"/>
              </a:solidFill>
              <a:latin typeface="Arial"/>
              <a:cs typeface="Arial"/>
            </a:endParaRPr>
          </a:p>
          <a:p>
            <a:pPr marL="375911" indent="-359824" defTabSz="1219170">
              <a:buFontTx/>
              <a:buAutoNum type="arabicPeriod" startAt="3"/>
              <a:tabLst>
                <a:tab pos="376757" algn="l"/>
              </a:tabLst>
            </a:pPr>
            <a:r>
              <a:rPr lang="en-US" sz="1467" dirty="0">
                <a:solidFill>
                  <a:prstClr val="black"/>
                </a:solidFill>
                <a:latin typeface="Arial"/>
                <a:cs typeface="Arial"/>
              </a:rPr>
              <a:t>S.L.</a:t>
            </a:r>
            <a:r>
              <a:rPr lang="en-US" sz="1467" spc="-2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67" dirty="0">
                <a:solidFill>
                  <a:prstClr val="black"/>
                </a:solidFill>
                <a:latin typeface="Arial"/>
                <a:cs typeface="Arial"/>
              </a:rPr>
              <a:t>GOM</a:t>
            </a:r>
            <a:r>
              <a:rPr lang="en-US" sz="1467" spc="-5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67" dirty="0">
                <a:solidFill>
                  <a:prstClr val="black"/>
                </a:solidFill>
                <a:latin typeface="Arial"/>
                <a:cs typeface="Arial"/>
              </a:rPr>
              <a:t>IX/</a:t>
            </a:r>
            <a:r>
              <a:rPr lang="en-US" sz="1467" spc="3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67" dirty="0">
                <a:solidFill>
                  <a:prstClr val="black"/>
                </a:solidFill>
                <a:latin typeface="Arial"/>
                <a:cs typeface="Arial"/>
              </a:rPr>
              <a:t>RAKSAKA</a:t>
            </a:r>
            <a:r>
              <a:rPr lang="en-US" sz="1467" spc="-8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67" spc="-27" dirty="0">
                <a:solidFill>
                  <a:prstClr val="black"/>
                </a:solidFill>
                <a:latin typeface="Arial"/>
                <a:cs typeface="Arial"/>
              </a:rPr>
              <a:t>DARMA</a:t>
            </a:r>
            <a:endParaRPr lang="en-US" sz="1467" dirty="0">
              <a:solidFill>
                <a:prstClr val="black"/>
              </a:solidFill>
              <a:latin typeface="Arial"/>
              <a:cs typeface="Arial"/>
            </a:endParaRPr>
          </a:p>
          <a:p>
            <a:pPr marL="375911" indent="-359824" defTabSz="1219170">
              <a:buFontTx/>
              <a:buAutoNum type="arabicPeriod" startAt="3"/>
              <a:tabLst>
                <a:tab pos="376757" algn="l"/>
              </a:tabLst>
            </a:pPr>
            <a:r>
              <a:rPr lang="en-US" sz="1467" dirty="0">
                <a:solidFill>
                  <a:prstClr val="black"/>
                </a:solidFill>
                <a:latin typeface="Arial"/>
                <a:cs typeface="Arial"/>
              </a:rPr>
              <a:t>S.L.</a:t>
            </a:r>
            <a:r>
              <a:rPr lang="en-US" sz="1467" spc="-13" dirty="0">
                <a:solidFill>
                  <a:prstClr val="black"/>
                </a:solidFill>
                <a:latin typeface="Arial"/>
                <a:cs typeface="Arial"/>
              </a:rPr>
              <a:t> SEROJA</a:t>
            </a:r>
            <a:endParaRPr lang="en-US" sz="1467" dirty="0">
              <a:solidFill>
                <a:prstClr val="black"/>
              </a:solidFill>
              <a:latin typeface="Arial"/>
              <a:cs typeface="Arial"/>
            </a:endParaRPr>
          </a:p>
          <a:p>
            <a:pPr marL="375911" indent="-359824" defTabSz="1219170">
              <a:buFontTx/>
              <a:buAutoNum type="arabicPeriod" startAt="3"/>
              <a:tabLst>
                <a:tab pos="376757" algn="l"/>
              </a:tabLst>
            </a:pPr>
            <a:r>
              <a:rPr lang="en-US" sz="1467" dirty="0">
                <a:solidFill>
                  <a:prstClr val="black"/>
                </a:solidFill>
                <a:latin typeface="Arial"/>
                <a:cs typeface="Arial"/>
              </a:rPr>
              <a:t>S.L.</a:t>
            </a:r>
            <a:r>
              <a:rPr lang="en-US" sz="1467" spc="2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67" spc="-27" dirty="0">
                <a:solidFill>
                  <a:prstClr val="black"/>
                </a:solidFill>
                <a:latin typeface="Arial"/>
                <a:cs typeface="Arial"/>
              </a:rPr>
              <a:t>DWIDYA</a:t>
            </a:r>
            <a:r>
              <a:rPr lang="en-US" sz="1467" spc="-13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67" spc="-13" dirty="0">
                <a:solidFill>
                  <a:prstClr val="black"/>
                </a:solidFill>
                <a:latin typeface="Arial"/>
                <a:cs typeface="Arial"/>
              </a:rPr>
              <a:t>SISTHA</a:t>
            </a:r>
            <a:endParaRPr lang="en-US" sz="1467" dirty="0">
              <a:solidFill>
                <a:prstClr val="black"/>
              </a:solidFill>
              <a:latin typeface="Arial"/>
              <a:cs typeface="Arial"/>
            </a:endParaRPr>
          </a:p>
          <a:p>
            <a:pPr marL="375911" indent="-359824" defTabSz="1219170">
              <a:buFontTx/>
              <a:buAutoNum type="arabicPeriod" startAt="3"/>
              <a:tabLst>
                <a:tab pos="376757" algn="l"/>
              </a:tabLst>
            </a:pPr>
            <a:r>
              <a:rPr lang="en-US" sz="1467" dirty="0">
                <a:solidFill>
                  <a:prstClr val="black"/>
                </a:solidFill>
                <a:latin typeface="Arial"/>
                <a:cs typeface="Arial"/>
              </a:rPr>
              <a:t>S.L. KESETIAAN</a:t>
            </a:r>
            <a:r>
              <a:rPr lang="en-US" sz="1467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67" dirty="0">
                <a:solidFill>
                  <a:prstClr val="black"/>
                </a:solidFill>
                <a:latin typeface="Arial"/>
                <a:cs typeface="Arial"/>
              </a:rPr>
              <a:t>BAKTI</a:t>
            </a:r>
            <a:r>
              <a:rPr lang="en-US" sz="1467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67" spc="-13" dirty="0">
                <a:solidFill>
                  <a:prstClr val="black"/>
                </a:solidFill>
                <a:latin typeface="Arial"/>
                <a:cs typeface="Arial"/>
              </a:rPr>
              <a:t>SOSIAL</a:t>
            </a:r>
            <a:endParaRPr lang="en-US" sz="1467" dirty="0">
              <a:solidFill>
                <a:prstClr val="black"/>
              </a:solidFill>
              <a:latin typeface="Arial"/>
              <a:cs typeface="Arial"/>
            </a:endParaRPr>
          </a:p>
          <a:p>
            <a:pPr marL="375911" indent="-359824" defTabSz="1219170">
              <a:buFontTx/>
              <a:buAutoNum type="arabicPeriod" startAt="3"/>
              <a:tabLst>
                <a:tab pos="376757" algn="l"/>
              </a:tabLst>
            </a:pPr>
            <a:r>
              <a:rPr lang="en-US" sz="1467" dirty="0">
                <a:solidFill>
                  <a:prstClr val="black"/>
                </a:solidFill>
                <a:latin typeface="Arial"/>
                <a:cs typeface="Arial"/>
              </a:rPr>
              <a:t>S.L.</a:t>
            </a:r>
            <a:r>
              <a:rPr lang="en-US" sz="1467" spc="-2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67" spc="-13" dirty="0">
                <a:solidFill>
                  <a:prstClr val="black"/>
                </a:solidFill>
                <a:latin typeface="Arial"/>
                <a:cs typeface="Arial"/>
              </a:rPr>
              <a:t>DARMA</a:t>
            </a:r>
            <a:r>
              <a:rPr lang="en-US" sz="1467" spc="-8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67" spc="-27" dirty="0">
                <a:solidFill>
                  <a:prstClr val="black"/>
                </a:solidFill>
                <a:latin typeface="Arial"/>
                <a:cs typeface="Arial"/>
              </a:rPr>
              <a:t>NUSA</a:t>
            </a:r>
            <a:endParaRPr lang="en-US" sz="1467" dirty="0">
              <a:solidFill>
                <a:prstClr val="black"/>
              </a:solidFill>
              <a:latin typeface="Arial"/>
              <a:cs typeface="Arial"/>
            </a:endParaRPr>
          </a:p>
          <a:p>
            <a:pPr marL="375911" indent="-359824" defTabSz="1219170">
              <a:buFontTx/>
              <a:buAutoNum type="arabicPeriod" startAt="3"/>
              <a:tabLst>
                <a:tab pos="376757" algn="l"/>
              </a:tabLst>
            </a:pPr>
            <a:r>
              <a:rPr lang="en-US" sz="1467" dirty="0">
                <a:solidFill>
                  <a:prstClr val="black"/>
                </a:solidFill>
                <a:latin typeface="Arial"/>
                <a:cs typeface="Arial"/>
              </a:rPr>
              <a:t>S.L.</a:t>
            </a:r>
            <a:r>
              <a:rPr lang="en-US" sz="1467" spc="1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67" dirty="0">
                <a:solidFill>
                  <a:prstClr val="black"/>
                </a:solidFill>
                <a:latin typeface="Arial"/>
                <a:cs typeface="Arial"/>
              </a:rPr>
              <a:t>WIRA</a:t>
            </a:r>
            <a:r>
              <a:rPr lang="en-US" sz="1467" spc="-14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67" spc="-27" dirty="0">
                <a:solidFill>
                  <a:prstClr val="black"/>
                </a:solidFill>
                <a:latin typeface="Arial"/>
                <a:cs typeface="Arial"/>
              </a:rPr>
              <a:t>NUSA</a:t>
            </a:r>
            <a:endParaRPr lang="en-US" sz="1467" dirty="0">
              <a:solidFill>
                <a:prstClr val="black"/>
              </a:solidFill>
              <a:latin typeface="Arial"/>
              <a:cs typeface="Arial"/>
            </a:endParaRPr>
          </a:p>
          <a:p>
            <a:pPr marL="375911" indent="-359824" defTabSz="1219170">
              <a:buFontTx/>
              <a:buAutoNum type="arabicPeriod" startAt="3"/>
              <a:tabLst>
                <a:tab pos="376757" algn="l"/>
              </a:tabLst>
            </a:pPr>
            <a:r>
              <a:rPr lang="en-US" sz="1467" dirty="0">
                <a:solidFill>
                  <a:prstClr val="black"/>
                </a:solidFill>
                <a:latin typeface="Arial"/>
                <a:cs typeface="Arial"/>
              </a:rPr>
              <a:t>S.L.</a:t>
            </a:r>
            <a:r>
              <a:rPr lang="en-US" sz="1467" spc="3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67" dirty="0">
                <a:solidFill>
                  <a:prstClr val="black"/>
                </a:solidFill>
                <a:latin typeface="Arial"/>
                <a:cs typeface="Arial"/>
              </a:rPr>
              <a:t>WIRA</a:t>
            </a:r>
            <a:r>
              <a:rPr lang="en-US" sz="1467" spc="-14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67" spc="-13" dirty="0">
                <a:solidFill>
                  <a:prstClr val="black"/>
                </a:solidFill>
                <a:latin typeface="Arial"/>
                <a:cs typeface="Arial"/>
              </a:rPr>
              <a:t>DHARMA</a:t>
            </a:r>
            <a:endParaRPr lang="en-US" sz="1467" dirty="0">
              <a:solidFill>
                <a:prstClr val="black"/>
              </a:solidFill>
              <a:latin typeface="Arial"/>
              <a:cs typeface="Arial"/>
            </a:endParaRPr>
          </a:p>
          <a:p>
            <a:pPr marL="375911" indent="-359824" defTabSz="1219170">
              <a:buFontTx/>
              <a:buAutoNum type="arabicPeriod" startAt="3"/>
              <a:tabLst>
                <a:tab pos="376757" algn="l"/>
              </a:tabLst>
            </a:pPr>
            <a:r>
              <a:rPr lang="en-US" sz="1467" spc="-13" dirty="0">
                <a:solidFill>
                  <a:prstClr val="black"/>
                </a:solidFill>
                <a:latin typeface="Arial"/>
                <a:cs typeface="Arial"/>
              </a:rPr>
              <a:t>PENGHARGAAN</a:t>
            </a:r>
            <a:r>
              <a:rPr lang="en-US" sz="1467" spc="2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67" spc="-13" dirty="0">
                <a:solidFill>
                  <a:prstClr val="black"/>
                </a:solidFill>
                <a:latin typeface="Arial"/>
                <a:cs typeface="Arial"/>
              </a:rPr>
              <a:t>COLUMBIA</a:t>
            </a:r>
          </a:p>
          <a:p>
            <a:pPr marL="375911" indent="-359824" defTabSz="1219170">
              <a:buFontTx/>
              <a:buAutoNum type="arabicPeriod" startAt="3"/>
              <a:tabLst>
                <a:tab pos="376757" algn="l"/>
              </a:tabLst>
            </a:pPr>
            <a:r>
              <a:rPr lang="en-US" sz="1467" spc="-13" dirty="0">
                <a:solidFill>
                  <a:prstClr val="black"/>
                </a:solidFill>
                <a:latin typeface="Arial"/>
                <a:cs typeface="Arial"/>
              </a:rPr>
              <a:t>DHARMA BHAKTI</a:t>
            </a:r>
          </a:p>
          <a:p>
            <a:pPr marL="375911" indent="-359824" defTabSz="1219170">
              <a:buFontTx/>
              <a:buAutoNum type="arabicPeriod" startAt="3"/>
              <a:tabLst>
                <a:tab pos="376757" algn="l"/>
              </a:tabLst>
            </a:pPr>
            <a:r>
              <a:rPr lang="en-US" sz="1467" spc="-13" dirty="0">
                <a:solidFill>
                  <a:prstClr val="black"/>
                </a:solidFill>
                <a:latin typeface="Arial"/>
                <a:cs typeface="Arial"/>
              </a:rPr>
              <a:t>KARYA BHAKTI</a:t>
            </a:r>
          </a:p>
          <a:p>
            <a:pPr marL="375911" indent="-359824" defTabSz="1219170">
              <a:buFontTx/>
              <a:buAutoNum type="arabicPeriod" startAt="3"/>
              <a:tabLst>
                <a:tab pos="376757" algn="l"/>
              </a:tabLst>
            </a:pPr>
            <a:r>
              <a:rPr lang="en-US" sz="1467" spc="-13" dirty="0">
                <a:solidFill>
                  <a:prstClr val="black"/>
                </a:solidFill>
                <a:latin typeface="Arial"/>
                <a:cs typeface="Arial"/>
              </a:rPr>
              <a:t>MELATI</a:t>
            </a:r>
          </a:p>
          <a:p>
            <a:pPr marL="375911" indent="-359824" defTabSz="1219170">
              <a:buFontTx/>
              <a:buAutoNum type="arabicPeriod" startAt="3"/>
              <a:tabLst>
                <a:tab pos="376757" algn="l"/>
              </a:tabLst>
            </a:pPr>
            <a:r>
              <a:rPr lang="en-US" sz="1467" spc="-13" dirty="0">
                <a:solidFill>
                  <a:prstClr val="black"/>
                </a:solidFill>
                <a:latin typeface="Arial"/>
                <a:cs typeface="Arial"/>
              </a:rPr>
              <a:t>PENGAKAP MALAYSIA</a:t>
            </a:r>
            <a:endParaRPr sz="1600" dirty="0">
              <a:solidFill>
                <a:prstClr val="black"/>
              </a:solidFill>
              <a:latin typeface="Montserrat" pitchFamily="2" charset="0"/>
              <a:cs typeface="Arial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498862" y="-3533"/>
            <a:ext cx="7700372" cy="1722232"/>
            <a:chOff x="3374146" y="-37375"/>
            <a:chExt cx="5775279" cy="1291674"/>
          </a:xfrm>
        </p:grpSpPr>
        <p:sp>
          <p:nvSpPr>
            <p:cNvPr id="9" name="object 29"/>
            <p:cNvSpPr txBox="1"/>
            <p:nvPr/>
          </p:nvSpPr>
          <p:spPr>
            <a:xfrm>
              <a:off x="3559059" y="-37375"/>
              <a:ext cx="3451341" cy="214802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defTabSz="1219170">
                <a:lnSpc>
                  <a:spcPts val="2147"/>
                </a:lnSpc>
                <a:spcBef>
                  <a:spcPts val="133"/>
                </a:spcBef>
              </a:pPr>
              <a:r>
                <a:rPr lang="en-US" sz="1867" b="1" spc="-40" dirty="0">
                  <a:solidFill>
                    <a:prstClr val="black"/>
                  </a:solidFill>
                  <a:latin typeface="Montserrat" pitchFamily="2" charset="0"/>
                  <a:cs typeface="Arial"/>
                </a:rPr>
                <a:t>PENUGASAN LUAR NEGERI</a:t>
              </a: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3374146" y="209550"/>
              <a:ext cx="5775279" cy="1044749"/>
              <a:chOff x="3374146" y="86117"/>
              <a:chExt cx="5775279" cy="1044749"/>
            </a:xfrm>
          </p:grpSpPr>
          <p:sp>
            <p:nvSpPr>
              <p:cNvPr id="77" name="object 16"/>
              <p:cNvSpPr txBox="1"/>
              <p:nvPr/>
            </p:nvSpPr>
            <p:spPr>
              <a:xfrm>
                <a:off x="5760731" y="102091"/>
                <a:ext cx="391795" cy="859450"/>
              </a:xfrm>
              <a:prstGeom prst="rect">
                <a:avLst/>
              </a:prstGeom>
            </p:spPr>
            <p:txBody>
              <a:bodyPr vert="horz" wrap="square" lIns="0" tIns="16933" rIns="0" bIns="0" rtlCol="0">
                <a:spAutoFit/>
              </a:bodyPr>
              <a:lstStyle/>
              <a:p>
                <a:pPr marL="16933" defTabSz="1219170">
                  <a:spcBef>
                    <a:spcPts val="133"/>
                  </a:spcBef>
                </a:pPr>
                <a:r>
                  <a:rPr sz="1467" spc="-27" dirty="0">
                    <a:solidFill>
                      <a:prstClr val="black"/>
                    </a:solidFill>
                    <a:latin typeface="Arial"/>
                    <a:cs typeface="Arial"/>
                  </a:rPr>
                  <a:t>1985</a:t>
                </a:r>
                <a:endParaRPr sz="1467" dirty="0">
                  <a:solidFill>
                    <a:prstClr val="black"/>
                  </a:solidFill>
                  <a:latin typeface="Arial"/>
                  <a:cs typeface="Arial"/>
                </a:endParaRPr>
              </a:p>
              <a:p>
                <a:pPr marL="16933" defTabSz="1219170"/>
                <a:r>
                  <a:rPr sz="1467" spc="-27" dirty="0">
                    <a:solidFill>
                      <a:prstClr val="black"/>
                    </a:solidFill>
                    <a:latin typeface="Arial"/>
                    <a:cs typeface="Arial"/>
                  </a:rPr>
                  <a:t>2003</a:t>
                </a:r>
                <a:endParaRPr sz="1467" dirty="0">
                  <a:solidFill>
                    <a:prstClr val="black"/>
                  </a:solidFill>
                  <a:latin typeface="Arial"/>
                  <a:cs typeface="Arial"/>
                </a:endParaRPr>
              </a:p>
              <a:p>
                <a:pPr marL="16933" defTabSz="1219170"/>
                <a:r>
                  <a:rPr sz="1467" spc="-27" dirty="0">
                    <a:solidFill>
                      <a:prstClr val="black"/>
                    </a:solidFill>
                    <a:latin typeface="Arial"/>
                    <a:cs typeface="Arial"/>
                  </a:rPr>
                  <a:t>2007</a:t>
                </a:r>
                <a:endParaRPr sz="1467" dirty="0">
                  <a:solidFill>
                    <a:prstClr val="black"/>
                  </a:solidFill>
                  <a:latin typeface="Arial"/>
                  <a:cs typeface="Arial"/>
                </a:endParaRPr>
              </a:p>
              <a:p>
                <a:pPr marL="16933" defTabSz="1219170"/>
                <a:r>
                  <a:rPr sz="1467" spc="-27" dirty="0">
                    <a:solidFill>
                      <a:prstClr val="black"/>
                    </a:solidFill>
                    <a:latin typeface="Arial"/>
                    <a:cs typeface="Arial"/>
                  </a:rPr>
                  <a:t>2009</a:t>
                </a:r>
                <a:endParaRPr sz="1467" dirty="0">
                  <a:solidFill>
                    <a:prstClr val="black"/>
                  </a:solidFill>
                  <a:latin typeface="Arial"/>
                  <a:cs typeface="Arial"/>
                </a:endParaRPr>
              </a:p>
              <a:p>
                <a:pPr marL="16933" defTabSz="1219170"/>
                <a:r>
                  <a:rPr sz="1467" spc="-27" dirty="0">
                    <a:solidFill>
                      <a:prstClr val="black"/>
                    </a:solidFill>
                    <a:latin typeface="Arial"/>
                    <a:cs typeface="Arial"/>
                  </a:rPr>
                  <a:t>2010</a:t>
                </a:r>
                <a:endParaRPr sz="1467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78" name="object 21"/>
              <p:cNvSpPr txBox="1"/>
              <p:nvPr/>
            </p:nvSpPr>
            <p:spPr>
              <a:xfrm>
                <a:off x="3374146" y="102091"/>
                <a:ext cx="4729175" cy="1028775"/>
              </a:xfrm>
              <a:prstGeom prst="rect">
                <a:avLst/>
              </a:prstGeom>
            </p:spPr>
            <p:txBody>
              <a:bodyPr vert="horz" wrap="square" lIns="0" tIns="16933" rIns="0" bIns="0" rtlCol="0">
                <a:spAutoFit/>
              </a:bodyPr>
              <a:lstStyle/>
              <a:p>
                <a:pPr marL="434329" indent="-234521" defTabSz="1219170">
                  <a:spcBef>
                    <a:spcPts val="247"/>
                  </a:spcBef>
                  <a:buClr>
                    <a:srgbClr val="A40020"/>
                  </a:buClr>
                  <a:buSzPct val="138461"/>
                  <a:buFont typeface="Wingdings"/>
                  <a:buChar char=""/>
                  <a:tabLst>
                    <a:tab pos="435176" algn="l"/>
                  </a:tabLst>
                </a:pPr>
                <a:r>
                  <a:rPr sz="1467" dirty="0">
                    <a:solidFill>
                      <a:prstClr val="black"/>
                    </a:solidFill>
                    <a:latin typeface="Arial"/>
                    <a:cs typeface="Arial"/>
                  </a:rPr>
                  <a:t>OJT</a:t>
                </a:r>
                <a:r>
                  <a:rPr sz="1467" spc="7" dirty="0">
                    <a:solidFill>
                      <a:prstClr val="black"/>
                    </a:solidFill>
                    <a:latin typeface="Arial"/>
                    <a:cs typeface="Arial"/>
                  </a:rPr>
                  <a:t> </a:t>
                </a:r>
                <a:r>
                  <a:rPr sz="1467" spc="-13" dirty="0">
                    <a:solidFill>
                      <a:prstClr val="black"/>
                    </a:solidFill>
                    <a:latin typeface="Arial"/>
                    <a:cs typeface="Arial"/>
                  </a:rPr>
                  <a:t>MALAYSIA</a:t>
                </a:r>
                <a:endParaRPr sz="1467" dirty="0">
                  <a:solidFill>
                    <a:prstClr val="black"/>
                  </a:solidFill>
                  <a:latin typeface="Arial"/>
                  <a:cs typeface="Arial"/>
                </a:endParaRPr>
              </a:p>
              <a:p>
                <a:pPr marL="434329" indent="-234521" defTabSz="1219170">
                  <a:buClr>
                    <a:srgbClr val="A40020"/>
                  </a:buClr>
                  <a:buSzPct val="138461"/>
                  <a:buFont typeface="Wingdings"/>
                  <a:buChar char=""/>
                  <a:tabLst>
                    <a:tab pos="435176" algn="l"/>
                  </a:tabLst>
                </a:pPr>
                <a:r>
                  <a:rPr sz="1467" dirty="0">
                    <a:solidFill>
                      <a:prstClr val="black"/>
                    </a:solidFill>
                    <a:latin typeface="Arial"/>
                    <a:cs typeface="Arial"/>
                  </a:rPr>
                  <a:t>KKLN</a:t>
                </a:r>
                <a:r>
                  <a:rPr sz="1467" spc="-7" dirty="0">
                    <a:solidFill>
                      <a:prstClr val="black"/>
                    </a:solidFill>
                    <a:latin typeface="Arial"/>
                    <a:cs typeface="Arial"/>
                  </a:rPr>
                  <a:t> </a:t>
                </a:r>
                <a:r>
                  <a:rPr sz="1467" spc="-13" dirty="0">
                    <a:solidFill>
                      <a:prstClr val="black"/>
                    </a:solidFill>
                    <a:latin typeface="Arial"/>
                    <a:cs typeface="Arial"/>
                  </a:rPr>
                  <a:t>PAKISTAN</a:t>
                </a:r>
                <a:endParaRPr sz="1467" dirty="0">
                  <a:solidFill>
                    <a:prstClr val="black"/>
                  </a:solidFill>
                  <a:latin typeface="Arial"/>
                  <a:cs typeface="Arial"/>
                </a:endParaRPr>
              </a:p>
              <a:p>
                <a:pPr marL="434329" indent="-234521" defTabSz="1219170">
                  <a:buClr>
                    <a:srgbClr val="A40020"/>
                  </a:buClr>
                  <a:buSzPct val="138461"/>
                  <a:buFont typeface="Wingdings"/>
                  <a:buChar char=""/>
                  <a:tabLst>
                    <a:tab pos="435176" algn="l"/>
                  </a:tabLst>
                </a:pPr>
                <a:r>
                  <a:rPr sz="1467" dirty="0">
                    <a:solidFill>
                      <a:prstClr val="black"/>
                    </a:solidFill>
                    <a:latin typeface="Arial"/>
                    <a:cs typeface="Arial"/>
                  </a:rPr>
                  <a:t>JUDO</a:t>
                </a:r>
                <a:r>
                  <a:rPr sz="1467" spc="-47" dirty="0">
                    <a:solidFill>
                      <a:prstClr val="black"/>
                    </a:solidFill>
                    <a:latin typeface="Arial"/>
                    <a:cs typeface="Arial"/>
                  </a:rPr>
                  <a:t> </a:t>
                </a:r>
                <a:r>
                  <a:rPr sz="1467" spc="-13" dirty="0">
                    <a:solidFill>
                      <a:prstClr val="black"/>
                    </a:solidFill>
                    <a:latin typeface="Arial"/>
                    <a:cs typeface="Arial"/>
                  </a:rPr>
                  <a:t>HONGKONG</a:t>
                </a:r>
                <a:endParaRPr sz="1467" dirty="0">
                  <a:solidFill>
                    <a:prstClr val="black"/>
                  </a:solidFill>
                  <a:latin typeface="Arial"/>
                  <a:cs typeface="Arial"/>
                </a:endParaRPr>
              </a:p>
              <a:p>
                <a:pPr marL="434329" indent="-234521" defTabSz="1219170">
                  <a:buClr>
                    <a:srgbClr val="A40020"/>
                  </a:buClr>
                  <a:buSzPct val="138461"/>
                  <a:buFont typeface="Wingdings"/>
                  <a:buChar char=""/>
                  <a:tabLst>
                    <a:tab pos="435176" algn="l"/>
                  </a:tabLst>
                </a:pPr>
                <a:r>
                  <a:rPr sz="1467" dirty="0">
                    <a:solidFill>
                      <a:prstClr val="black"/>
                    </a:solidFill>
                    <a:latin typeface="Arial"/>
                    <a:cs typeface="Arial"/>
                  </a:rPr>
                  <a:t>LAOS</a:t>
                </a:r>
                <a:r>
                  <a:rPr sz="1467" spc="-20" dirty="0">
                    <a:solidFill>
                      <a:prstClr val="black"/>
                    </a:solidFill>
                    <a:latin typeface="Arial"/>
                    <a:cs typeface="Arial"/>
                  </a:rPr>
                  <a:t> </a:t>
                </a:r>
                <a:r>
                  <a:rPr sz="1467" dirty="0">
                    <a:solidFill>
                      <a:prstClr val="black"/>
                    </a:solidFill>
                    <a:latin typeface="Arial"/>
                    <a:cs typeface="Arial"/>
                  </a:rPr>
                  <a:t>SEA</a:t>
                </a:r>
                <a:r>
                  <a:rPr sz="1467" spc="-100" dirty="0">
                    <a:solidFill>
                      <a:prstClr val="black"/>
                    </a:solidFill>
                    <a:latin typeface="Arial"/>
                    <a:cs typeface="Arial"/>
                  </a:rPr>
                  <a:t> </a:t>
                </a:r>
                <a:r>
                  <a:rPr sz="1467" spc="-27" dirty="0">
                    <a:solidFill>
                      <a:prstClr val="black"/>
                    </a:solidFill>
                    <a:latin typeface="Arial"/>
                    <a:cs typeface="Arial"/>
                  </a:rPr>
                  <a:t>GAMES</a:t>
                </a:r>
              </a:p>
              <a:p>
                <a:pPr marL="434329" indent="-234521" defTabSz="1219170">
                  <a:buClr>
                    <a:srgbClr val="A40020"/>
                  </a:buClr>
                  <a:buSzPct val="138461"/>
                  <a:buFont typeface="Wingdings"/>
                  <a:buChar char=""/>
                  <a:tabLst>
                    <a:tab pos="435176" algn="l"/>
                  </a:tabLst>
                </a:pPr>
                <a:r>
                  <a:rPr sz="1467" dirty="0">
                    <a:solidFill>
                      <a:prstClr val="black"/>
                    </a:solidFill>
                    <a:latin typeface="Arial"/>
                    <a:cs typeface="Arial"/>
                  </a:rPr>
                  <a:t>DIMDEX</a:t>
                </a:r>
                <a:r>
                  <a:rPr sz="1467" spc="-33" dirty="0">
                    <a:solidFill>
                      <a:prstClr val="black"/>
                    </a:solidFill>
                    <a:latin typeface="Arial"/>
                    <a:cs typeface="Arial"/>
                  </a:rPr>
                  <a:t> </a:t>
                </a:r>
                <a:r>
                  <a:rPr sz="1467" spc="-13" dirty="0">
                    <a:solidFill>
                      <a:prstClr val="black"/>
                    </a:solidFill>
                    <a:latin typeface="Arial"/>
                    <a:cs typeface="Arial"/>
                  </a:rPr>
                  <a:t>QATAR</a:t>
                </a:r>
                <a:endParaRPr lang="en-US" sz="1467" spc="-13" dirty="0">
                  <a:solidFill>
                    <a:prstClr val="black"/>
                  </a:solidFill>
                  <a:latin typeface="Arial"/>
                  <a:cs typeface="Arial"/>
                </a:endParaRPr>
              </a:p>
              <a:p>
                <a:pPr marL="1557828" lvl="1" indent="-232828" defTabSz="1219170">
                  <a:buClr>
                    <a:srgbClr val="A40020"/>
                  </a:buClr>
                  <a:buSzPct val="138461"/>
                  <a:buFont typeface="Wingdings"/>
                  <a:buChar char=""/>
                  <a:tabLst>
                    <a:tab pos="435176" algn="l"/>
                  </a:tabLst>
                </a:pPr>
                <a:r>
                  <a:rPr lang="en-US" sz="1467" spc="-13" dirty="0">
                    <a:solidFill>
                      <a:prstClr val="black"/>
                    </a:solidFill>
                    <a:latin typeface="Arial"/>
                    <a:cs typeface="Arial"/>
                  </a:rPr>
                  <a:t>THAILAND, DUBAI, CHINA, VIETNAM	2019-2020</a:t>
                </a:r>
                <a:endParaRPr sz="1467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79" name="object 21"/>
              <p:cNvSpPr txBox="1"/>
              <p:nvPr/>
            </p:nvSpPr>
            <p:spPr>
              <a:xfrm>
                <a:off x="6345947" y="86117"/>
                <a:ext cx="2407920" cy="859450"/>
              </a:xfrm>
              <a:prstGeom prst="rect">
                <a:avLst/>
              </a:prstGeom>
            </p:spPr>
            <p:txBody>
              <a:bodyPr vert="horz" wrap="square" lIns="0" tIns="16933" rIns="0" bIns="0" rtlCol="0">
                <a:spAutoFit/>
              </a:bodyPr>
              <a:lstStyle/>
              <a:p>
                <a:pPr marL="434329" indent="-234521" defTabSz="1219170">
                  <a:buClr>
                    <a:srgbClr val="A40020"/>
                  </a:buClr>
                  <a:buSzPct val="138461"/>
                  <a:buFont typeface="Wingdings"/>
                  <a:buChar char=""/>
                  <a:tabLst>
                    <a:tab pos="435176" algn="l"/>
                  </a:tabLst>
                </a:pPr>
                <a:r>
                  <a:rPr sz="1467" dirty="0">
                    <a:solidFill>
                      <a:prstClr val="black"/>
                    </a:solidFill>
                    <a:latin typeface="Arial"/>
                    <a:cs typeface="Arial"/>
                  </a:rPr>
                  <a:t>ISODOMA</a:t>
                </a:r>
                <a:r>
                  <a:rPr sz="1467" spc="-100" dirty="0">
                    <a:solidFill>
                      <a:prstClr val="black"/>
                    </a:solidFill>
                    <a:latin typeface="Arial"/>
                    <a:cs typeface="Arial"/>
                  </a:rPr>
                  <a:t> </a:t>
                </a:r>
                <a:r>
                  <a:rPr sz="1467" spc="-13" dirty="0">
                    <a:solidFill>
                      <a:prstClr val="black"/>
                    </a:solidFill>
                    <a:latin typeface="Arial"/>
                    <a:cs typeface="Arial"/>
                  </a:rPr>
                  <a:t>COLUMBIA</a:t>
                </a:r>
                <a:endParaRPr sz="1467" dirty="0">
                  <a:solidFill>
                    <a:prstClr val="black"/>
                  </a:solidFill>
                  <a:latin typeface="Arial"/>
                  <a:cs typeface="Arial"/>
                </a:endParaRPr>
              </a:p>
              <a:p>
                <a:pPr marL="434329" indent="-234521" defTabSz="1219170">
                  <a:buClr>
                    <a:srgbClr val="A40020"/>
                  </a:buClr>
                  <a:buSzPct val="138461"/>
                  <a:buFont typeface="Wingdings"/>
                  <a:buChar char=""/>
                  <a:tabLst>
                    <a:tab pos="435176" algn="l"/>
                  </a:tabLst>
                </a:pPr>
                <a:r>
                  <a:rPr sz="1467" spc="-13" dirty="0">
                    <a:solidFill>
                      <a:prstClr val="black"/>
                    </a:solidFill>
                    <a:latin typeface="Arial"/>
                    <a:cs typeface="Arial"/>
                  </a:rPr>
                  <a:t>ADFA,</a:t>
                </a:r>
                <a:r>
                  <a:rPr sz="1467" spc="-67" dirty="0">
                    <a:solidFill>
                      <a:prstClr val="black"/>
                    </a:solidFill>
                    <a:latin typeface="Arial"/>
                    <a:cs typeface="Arial"/>
                  </a:rPr>
                  <a:t> </a:t>
                </a:r>
                <a:r>
                  <a:rPr sz="1467" dirty="0">
                    <a:solidFill>
                      <a:prstClr val="black"/>
                    </a:solidFill>
                    <a:latin typeface="Arial"/>
                    <a:cs typeface="Arial"/>
                  </a:rPr>
                  <a:t>RMC</a:t>
                </a:r>
                <a:r>
                  <a:rPr sz="1467" spc="-120" dirty="0">
                    <a:solidFill>
                      <a:prstClr val="black"/>
                    </a:solidFill>
                    <a:latin typeface="Arial"/>
                    <a:cs typeface="Arial"/>
                  </a:rPr>
                  <a:t> </a:t>
                </a:r>
                <a:r>
                  <a:rPr sz="1467" spc="-13" dirty="0">
                    <a:solidFill>
                      <a:prstClr val="black"/>
                    </a:solidFill>
                    <a:latin typeface="Arial"/>
                    <a:cs typeface="Arial"/>
                  </a:rPr>
                  <a:t>AUSTRALIA</a:t>
                </a:r>
                <a:endParaRPr sz="1467" dirty="0">
                  <a:solidFill>
                    <a:prstClr val="black"/>
                  </a:solidFill>
                  <a:latin typeface="Arial"/>
                  <a:cs typeface="Arial"/>
                </a:endParaRPr>
              </a:p>
              <a:p>
                <a:pPr marL="434329" indent="-234521" defTabSz="1219170">
                  <a:buClr>
                    <a:srgbClr val="A40020"/>
                  </a:buClr>
                  <a:buSzPct val="138461"/>
                  <a:buFont typeface="Wingdings"/>
                  <a:buChar char=""/>
                  <a:tabLst>
                    <a:tab pos="435176" algn="l"/>
                  </a:tabLst>
                </a:pPr>
                <a:r>
                  <a:rPr sz="1467" dirty="0">
                    <a:solidFill>
                      <a:prstClr val="black"/>
                    </a:solidFill>
                    <a:latin typeface="Arial"/>
                    <a:cs typeface="Arial"/>
                  </a:rPr>
                  <a:t>JUDO</a:t>
                </a:r>
                <a:r>
                  <a:rPr sz="1467" spc="-13" dirty="0">
                    <a:solidFill>
                      <a:prstClr val="black"/>
                    </a:solidFill>
                    <a:latin typeface="Arial"/>
                    <a:cs typeface="Arial"/>
                  </a:rPr>
                  <a:t> KOREA</a:t>
                </a:r>
                <a:r>
                  <a:rPr sz="1467" spc="-87" dirty="0">
                    <a:solidFill>
                      <a:prstClr val="black"/>
                    </a:solidFill>
                    <a:latin typeface="Arial"/>
                    <a:cs typeface="Arial"/>
                  </a:rPr>
                  <a:t> </a:t>
                </a:r>
                <a:r>
                  <a:rPr sz="1467" spc="-13" dirty="0">
                    <a:solidFill>
                      <a:prstClr val="black"/>
                    </a:solidFill>
                    <a:latin typeface="Arial"/>
                    <a:cs typeface="Arial"/>
                  </a:rPr>
                  <a:t>SELATAN</a:t>
                </a:r>
                <a:endParaRPr sz="1467" dirty="0">
                  <a:solidFill>
                    <a:prstClr val="black"/>
                  </a:solidFill>
                  <a:latin typeface="Arial"/>
                  <a:cs typeface="Arial"/>
                </a:endParaRPr>
              </a:p>
              <a:p>
                <a:pPr marL="434329" indent="-234521" defTabSz="1219170">
                  <a:buClr>
                    <a:srgbClr val="A40020"/>
                  </a:buClr>
                  <a:buSzPct val="138461"/>
                  <a:buFont typeface="Wingdings"/>
                  <a:buChar char=""/>
                  <a:tabLst>
                    <a:tab pos="435176" algn="l"/>
                  </a:tabLst>
                </a:pPr>
                <a:r>
                  <a:rPr sz="1467" dirty="0">
                    <a:solidFill>
                      <a:prstClr val="black"/>
                    </a:solidFill>
                    <a:latin typeface="Arial"/>
                    <a:cs typeface="Arial"/>
                  </a:rPr>
                  <a:t>ASIAN</a:t>
                </a:r>
                <a:r>
                  <a:rPr sz="1467" spc="-7" dirty="0">
                    <a:solidFill>
                      <a:prstClr val="black"/>
                    </a:solidFill>
                    <a:latin typeface="Arial"/>
                    <a:cs typeface="Arial"/>
                  </a:rPr>
                  <a:t> </a:t>
                </a:r>
                <a:r>
                  <a:rPr sz="1467" dirty="0">
                    <a:solidFill>
                      <a:prstClr val="black"/>
                    </a:solidFill>
                    <a:latin typeface="Arial"/>
                    <a:cs typeface="Arial"/>
                  </a:rPr>
                  <a:t>GAMES</a:t>
                </a:r>
                <a:r>
                  <a:rPr sz="1467" spc="-60" dirty="0">
                    <a:solidFill>
                      <a:prstClr val="black"/>
                    </a:solidFill>
                    <a:latin typeface="Arial"/>
                    <a:cs typeface="Arial"/>
                  </a:rPr>
                  <a:t> </a:t>
                </a:r>
                <a:r>
                  <a:rPr sz="1467" spc="-13" dirty="0">
                    <a:solidFill>
                      <a:prstClr val="black"/>
                    </a:solidFill>
                    <a:latin typeface="Arial"/>
                    <a:cs typeface="Arial"/>
                  </a:rPr>
                  <a:t>JEPANG</a:t>
                </a:r>
                <a:endParaRPr sz="1467" dirty="0">
                  <a:solidFill>
                    <a:prstClr val="black"/>
                  </a:solidFill>
                  <a:latin typeface="Arial"/>
                  <a:cs typeface="Arial"/>
                </a:endParaRPr>
              </a:p>
              <a:p>
                <a:pPr marL="434329" indent="-234521" defTabSz="1219170">
                  <a:buClr>
                    <a:srgbClr val="A40020"/>
                  </a:buClr>
                  <a:buSzPct val="138461"/>
                  <a:buFont typeface="Wingdings"/>
                  <a:buChar char=""/>
                  <a:tabLst>
                    <a:tab pos="435176" algn="l"/>
                  </a:tabLst>
                </a:pPr>
                <a:r>
                  <a:rPr sz="1467" dirty="0">
                    <a:solidFill>
                      <a:prstClr val="black"/>
                    </a:solidFill>
                    <a:latin typeface="Arial"/>
                    <a:cs typeface="Arial"/>
                  </a:rPr>
                  <a:t>SSLN</a:t>
                </a:r>
                <a:r>
                  <a:rPr sz="1467" spc="-87" dirty="0">
                    <a:solidFill>
                      <a:prstClr val="black"/>
                    </a:solidFill>
                    <a:latin typeface="Arial"/>
                    <a:cs typeface="Arial"/>
                  </a:rPr>
                  <a:t> </a:t>
                </a:r>
                <a:r>
                  <a:rPr sz="1467" dirty="0">
                    <a:solidFill>
                      <a:prstClr val="black"/>
                    </a:solidFill>
                    <a:latin typeface="Arial"/>
                    <a:cs typeface="Arial"/>
                  </a:rPr>
                  <a:t>LEMHANAS</a:t>
                </a:r>
                <a:r>
                  <a:rPr sz="1467" spc="-7" dirty="0">
                    <a:solidFill>
                      <a:prstClr val="black"/>
                    </a:solidFill>
                    <a:latin typeface="Arial"/>
                    <a:cs typeface="Arial"/>
                  </a:rPr>
                  <a:t> </a:t>
                </a:r>
                <a:r>
                  <a:rPr sz="1467" spc="-13" dirty="0">
                    <a:solidFill>
                      <a:prstClr val="black"/>
                    </a:solidFill>
                    <a:latin typeface="Arial"/>
                    <a:cs typeface="Arial"/>
                  </a:rPr>
                  <a:t>INDIA</a:t>
                </a:r>
                <a:endParaRPr sz="1467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80" name="object 21"/>
              <p:cNvSpPr txBox="1"/>
              <p:nvPr/>
            </p:nvSpPr>
            <p:spPr>
              <a:xfrm>
                <a:off x="8521976" y="86117"/>
                <a:ext cx="627449" cy="859451"/>
              </a:xfrm>
              <a:prstGeom prst="rect">
                <a:avLst/>
              </a:prstGeom>
            </p:spPr>
            <p:txBody>
              <a:bodyPr vert="horz" wrap="square" lIns="0" tIns="16933" rIns="0" bIns="0" rtlCol="0">
                <a:spAutoFit/>
              </a:bodyPr>
              <a:lstStyle/>
              <a:p>
                <a:pPr marL="199808" defTabSz="1219170">
                  <a:buClr>
                    <a:srgbClr val="A40020"/>
                  </a:buClr>
                  <a:buSzPct val="138461"/>
                  <a:tabLst>
                    <a:tab pos="435176" algn="l"/>
                  </a:tabLst>
                </a:pPr>
                <a:r>
                  <a:rPr lang="en-US" sz="1467" dirty="0">
                    <a:solidFill>
                      <a:prstClr val="black"/>
                    </a:solidFill>
                    <a:latin typeface="Arial"/>
                    <a:cs typeface="Arial"/>
                  </a:rPr>
                  <a:t>2011</a:t>
                </a:r>
              </a:p>
              <a:p>
                <a:pPr marL="199808" defTabSz="1219170">
                  <a:buClr>
                    <a:srgbClr val="A40020"/>
                  </a:buClr>
                  <a:buSzPct val="138461"/>
                  <a:tabLst>
                    <a:tab pos="435176" algn="l"/>
                  </a:tabLst>
                </a:pPr>
                <a:r>
                  <a:rPr lang="en-US" sz="1467" dirty="0">
                    <a:solidFill>
                      <a:prstClr val="black"/>
                    </a:solidFill>
                    <a:latin typeface="Arial"/>
                    <a:cs typeface="Arial"/>
                  </a:rPr>
                  <a:t>2011</a:t>
                </a:r>
              </a:p>
              <a:p>
                <a:pPr marL="199808" defTabSz="1219170">
                  <a:buClr>
                    <a:srgbClr val="A40020"/>
                  </a:buClr>
                  <a:buSzPct val="138461"/>
                  <a:tabLst>
                    <a:tab pos="435176" algn="l"/>
                  </a:tabLst>
                </a:pPr>
                <a:r>
                  <a:rPr lang="en-US" sz="1467" dirty="0">
                    <a:solidFill>
                      <a:prstClr val="black"/>
                    </a:solidFill>
                    <a:latin typeface="Arial"/>
                    <a:cs typeface="Arial"/>
                  </a:rPr>
                  <a:t>2012</a:t>
                </a:r>
              </a:p>
              <a:p>
                <a:pPr marL="199808" defTabSz="1219170">
                  <a:buClr>
                    <a:srgbClr val="A40020"/>
                  </a:buClr>
                  <a:buSzPct val="138461"/>
                  <a:tabLst>
                    <a:tab pos="435176" algn="l"/>
                  </a:tabLst>
                </a:pPr>
                <a:r>
                  <a:rPr lang="en-US" sz="1467" dirty="0">
                    <a:solidFill>
                      <a:prstClr val="black"/>
                    </a:solidFill>
                    <a:latin typeface="Arial"/>
                    <a:cs typeface="Arial"/>
                  </a:rPr>
                  <a:t>2012</a:t>
                </a:r>
              </a:p>
              <a:p>
                <a:pPr marL="199808" defTabSz="1219170">
                  <a:buClr>
                    <a:srgbClr val="A40020"/>
                  </a:buClr>
                  <a:buSzPct val="138461"/>
                  <a:tabLst>
                    <a:tab pos="435176" algn="l"/>
                  </a:tabLst>
                </a:pPr>
                <a:r>
                  <a:rPr lang="en-US" sz="1467" dirty="0">
                    <a:solidFill>
                      <a:prstClr val="black"/>
                    </a:solidFill>
                    <a:latin typeface="Arial"/>
                    <a:cs typeface="Arial"/>
                  </a:rPr>
                  <a:t>2012</a:t>
                </a: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1" y="-25400"/>
            <a:ext cx="4621768" cy="6653988"/>
            <a:chOff x="0" y="-19050"/>
            <a:chExt cx="3466326" cy="4990491"/>
          </a:xfrm>
        </p:grpSpPr>
        <p:grpSp>
          <p:nvGrpSpPr>
            <p:cNvPr id="3" name="Group 2"/>
            <p:cNvGrpSpPr/>
            <p:nvPr/>
          </p:nvGrpSpPr>
          <p:grpSpPr>
            <a:xfrm>
              <a:off x="76200" y="415000"/>
              <a:ext cx="3390126" cy="4556441"/>
              <a:chOff x="228600" y="2402573"/>
              <a:chExt cx="3237726" cy="4556441"/>
            </a:xfrm>
          </p:grpSpPr>
          <p:sp>
            <p:nvSpPr>
              <p:cNvPr id="4" name="object 145"/>
              <p:cNvSpPr txBox="1"/>
              <p:nvPr/>
            </p:nvSpPr>
            <p:spPr>
              <a:xfrm>
                <a:off x="228600" y="2425723"/>
                <a:ext cx="3237726" cy="4533291"/>
              </a:xfrm>
              <a:prstGeom prst="rect">
                <a:avLst/>
              </a:prstGeom>
            </p:spPr>
            <p:txBody>
              <a:bodyPr vert="horz" wrap="square" lIns="0" tIns="16933" rIns="0" bIns="0" rtlCol="0">
                <a:spAutoFit/>
              </a:bodyPr>
              <a:lstStyle/>
              <a:p>
                <a:pPr marL="321725" indent="-304792" defTabSz="1219170">
                  <a:lnSpc>
                    <a:spcPts val="1733"/>
                  </a:lnSpc>
                  <a:buFontTx/>
                  <a:buAutoNum type="arabicPeriod"/>
                  <a:tabLst>
                    <a:tab pos="321725" algn="l"/>
                  </a:tabLst>
                </a:pPr>
                <a:r>
                  <a:rPr sz="1600" dirty="0">
                    <a:solidFill>
                      <a:prstClr val="black"/>
                    </a:solidFill>
                    <a:latin typeface="Arial"/>
                    <a:cs typeface="Arial"/>
                  </a:rPr>
                  <a:t>DANTON</a:t>
                </a:r>
                <a:r>
                  <a:rPr sz="1600" spc="-87" dirty="0">
                    <a:solidFill>
                      <a:prstClr val="black"/>
                    </a:solidFill>
                    <a:latin typeface="Arial"/>
                    <a:cs typeface="Arial"/>
                  </a:rPr>
                  <a:t> </a:t>
                </a:r>
                <a:r>
                  <a:rPr sz="1600" spc="-13" dirty="0">
                    <a:solidFill>
                      <a:prstClr val="black"/>
                    </a:solidFill>
                    <a:latin typeface="Arial"/>
                    <a:cs typeface="Arial"/>
                  </a:rPr>
                  <a:t>II/A/141/BS</a:t>
                </a:r>
                <a:endParaRPr sz="1600" dirty="0">
                  <a:solidFill>
                    <a:prstClr val="black"/>
                  </a:solidFill>
                  <a:latin typeface="Arial"/>
                  <a:cs typeface="Arial"/>
                </a:endParaRPr>
              </a:p>
              <a:p>
                <a:pPr marL="321725" indent="-304792" defTabSz="1219170">
                  <a:lnSpc>
                    <a:spcPts val="1720"/>
                  </a:lnSpc>
                  <a:buFontTx/>
                  <a:buAutoNum type="arabicPeriod"/>
                  <a:tabLst>
                    <a:tab pos="321725" algn="l"/>
                  </a:tabLst>
                </a:pPr>
                <a:r>
                  <a:rPr sz="1600" spc="-33" dirty="0">
                    <a:solidFill>
                      <a:prstClr val="black"/>
                    </a:solidFill>
                    <a:latin typeface="Arial"/>
                    <a:cs typeface="Arial"/>
                  </a:rPr>
                  <a:t>DANKIPAN</a:t>
                </a:r>
                <a:r>
                  <a:rPr sz="1600" spc="-40" dirty="0">
                    <a:solidFill>
                      <a:prstClr val="black"/>
                    </a:solidFill>
                    <a:latin typeface="Arial"/>
                    <a:cs typeface="Arial"/>
                  </a:rPr>
                  <a:t> </a:t>
                </a:r>
                <a:r>
                  <a:rPr sz="1600" spc="-13" dirty="0">
                    <a:solidFill>
                      <a:prstClr val="black"/>
                    </a:solidFill>
                    <a:latin typeface="Arial"/>
                    <a:cs typeface="Arial"/>
                  </a:rPr>
                  <a:t>A/141/BS</a:t>
                </a:r>
                <a:endParaRPr sz="1600" dirty="0">
                  <a:solidFill>
                    <a:prstClr val="black"/>
                  </a:solidFill>
                  <a:latin typeface="Arial"/>
                  <a:cs typeface="Arial"/>
                </a:endParaRPr>
              </a:p>
              <a:p>
                <a:pPr marL="321725" indent="-304792" defTabSz="1219170">
                  <a:lnSpc>
                    <a:spcPts val="1720"/>
                  </a:lnSpc>
                  <a:buFontTx/>
                  <a:buAutoNum type="arabicPeriod"/>
                  <a:tabLst>
                    <a:tab pos="321725" algn="l"/>
                  </a:tabLst>
                </a:pPr>
                <a:r>
                  <a:rPr sz="1600" dirty="0">
                    <a:solidFill>
                      <a:prstClr val="black"/>
                    </a:solidFill>
                    <a:latin typeface="Arial"/>
                    <a:cs typeface="Arial"/>
                  </a:rPr>
                  <a:t>KASIOPS</a:t>
                </a:r>
                <a:r>
                  <a:rPr sz="1600" spc="-27" dirty="0">
                    <a:solidFill>
                      <a:prstClr val="black"/>
                    </a:solidFill>
                    <a:latin typeface="Arial"/>
                    <a:cs typeface="Arial"/>
                  </a:rPr>
                  <a:t> </a:t>
                </a:r>
                <a:r>
                  <a:rPr sz="1600" dirty="0">
                    <a:solidFill>
                      <a:prstClr val="black"/>
                    </a:solidFill>
                    <a:latin typeface="Arial"/>
                    <a:cs typeface="Arial"/>
                  </a:rPr>
                  <a:t>YONIF</a:t>
                </a:r>
                <a:r>
                  <a:rPr sz="1600" spc="-20" dirty="0">
                    <a:solidFill>
                      <a:prstClr val="black"/>
                    </a:solidFill>
                    <a:latin typeface="Arial"/>
                    <a:cs typeface="Arial"/>
                  </a:rPr>
                  <a:t> </a:t>
                </a:r>
                <a:r>
                  <a:rPr sz="1600" spc="-13" dirty="0">
                    <a:solidFill>
                      <a:prstClr val="black"/>
                    </a:solidFill>
                    <a:latin typeface="Arial"/>
                    <a:cs typeface="Arial"/>
                  </a:rPr>
                  <a:t>143/TWEJG</a:t>
                </a:r>
                <a:endParaRPr sz="1600" dirty="0">
                  <a:solidFill>
                    <a:prstClr val="black"/>
                  </a:solidFill>
                  <a:latin typeface="Arial"/>
                  <a:cs typeface="Arial"/>
                </a:endParaRPr>
              </a:p>
              <a:p>
                <a:pPr marL="321725" indent="-304792" defTabSz="1219170">
                  <a:lnSpc>
                    <a:spcPts val="1733"/>
                  </a:lnSpc>
                  <a:buFontTx/>
                  <a:buAutoNum type="arabicPeriod"/>
                  <a:tabLst>
                    <a:tab pos="321725" algn="l"/>
                  </a:tabLst>
                </a:pPr>
                <a:r>
                  <a:rPr sz="1600" spc="-13" dirty="0">
                    <a:solidFill>
                      <a:prstClr val="black"/>
                    </a:solidFill>
                    <a:latin typeface="Arial"/>
                    <a:cs typeface="Arial"/>
                  </a:rPr>
                  <a:t>PASI</a:t>
                </a:r>
                <a:r>
                  <a:rPr sz="1600" spc="-47" dirty="0">
                    <a:solidFill>
                      <a:prstClr val="black"/>
                    </a:solidFill>
                    <a:latin typeface="Arial"/>
                    <a:cs typeface="Arial"/>
                  </a:rPr>
                  <a:t> </a:t>
                </a:r>
                <a:r>
                  <a:rPr sz="1600" dirty="0">
                    <a:solidFill>
                      <a:prstClr val="black"/>
                    </a:solidFill>
                    <a:latin typeface="Arial"/>
                    <a:cs typeface="Arial"/>
                  </a:rPr>
                  <a:t>OPS</a:t>
                </a:r>
                <a:r>
                  <a:rPr sz="1600" spc="-20" dirty="0">
                    <a:solidFill>
                      <a:prstClr val="black"/>
                    </a:solidFill>
                    <a:latin typeface="Arial"/>
                    <a:cs typeface="Arial"/>
                  </a:rPr>
                  <a:t> </a:t>
                </a:r>
                <a:r>
                  <a:rPr sz="1600" dirty="0">
                    <a:solidFill>
                      <a:prstClr val="black"/>
                    </a:solidFill>
                    <a:latin typeface="Arial"/>
                    <a:cs typeface="Arial"/>
                  </a:rPr>
                  <a:t>REM</a:t>
                </a:r>
                <a:r>
                  <a:rPr sz="1600" spc="-20" dirty="0">
                    <a:solidFill>
                      <a:prstClr val="black"/>
                    </a:solidFill>
                    <a:latin typeface="Arial"/>
                    <a:cs typeface="Arial"/>
                  </a:rPr>
                  <a:t> </a:t>
                </a:r>
                <a:r>
                  <a:rPr sz="1600" spc="-13" dirty="0">
                    <a:solidFill>
                      <a:prstClr val="black"/>
                    </a:solidFill>
                    <a:latin typeface="Arial"/>
                    <a:cs typeface="Arial"/>
                  </a:rPr>
                  <a:t>043/GATAM</a:t>
                </a:r>
                <a:endParaRPr sz="1600" dirty="0">
                  <a:solidFill>
                    <a:prstClr val="black"/>
                  </a:solidFill>
                  <a:latin typeface="Arial"/>
                  <a:cs typeface="Arial"/>
                </a:endParaRPr>
              </a:p>
              <a:p>
                <a:pPr marL="321725" indent="-304792" defTabSz="1219170">
                  <a:lnSpc>
                    <a:spcPts val="1733"/>
                  </a:lnSpc>
                  <a:buFontTx/>
                  <a:buAutoNum type="arabicPeriod"/>
                  <a:tabLst>
                    <a:tab pos="321725" algn="l"/>
                  </a:tabLst>
                </a:pPr>
                <a:r>
                  <a:rPr sz="1600" dirty="0">
                    <a:solidFill>
                      <a:prstClr val="black"/>
                    </a:solidFill>
                    <a:latin typeface="Arial"/>
                    <a:cs typeface="Arial"/>
                  </a:rPr>
                  <a:t>WADAN</a:t>
                </a:r>
                <a:r>
                  <a:rPr sz="1600" spc="-80" dirty="0">
                    <a:solidFill>
                      <a:prstClr val="black"/>
                    </a:solidFill>
                    <a:latin typeface="Arial"/>
                    <a:cs typeface="Arial"/>
                  </a:rPr>
                  <a:t> </a:t>
                </a:r>
                <a:r>
                  <a:rPr sz="1600" spc="-13" dirty="0">
                    <a:solidFill>
                      <a:prstClr val="black"/>
                    </a:solidFill>
                    <a:latin typeface="Arial"/>
                    <a:cs typeface="Arial"/>
                  </a:rPr>
                  <a:t>SATDIK </a:t>
                </a:r>
                <a:r>
                  <a:rPr sz="1600" spc="-33" dirty="0">
                    <a:solidFill>
                      <a:prstClr val="black"/>
                    </a:solidFill>
                    <a:latin typeface="Arial"/>
                    <a:cs typeface="Arial"/>
                  </a:rPr>
                  <a:t>SECAPA</a:t>
                </a:r>
                <a:r>
                  <a:rPr sz="1600" spc="-173" dirty="0">
                    <a:solidFill>
                      <a:prstClr val="black"/>
                    </a:solidFill>
                    <a:latin typeface="Arial"/>
                    <a:cs typeface="Arial"/>
                  </a:rPr>
                  <a:t> </a:t>
                </a:r>
                <a:r>
                  <a:rPr sz="1600" spc="-33" dirty="0">
                    <a:solidFill>
                      <a:prstClr val="black"/>
                    </a:solidFill>
                    <a:latin typeface="Arial"/>
                    <a:cs typeface="Arial"/>
                  </a:rPr>
                  <a:t>AD</a:t>
                </a:r>
                <a:endParaRPr sz="1600" dirty="0">
                  <a:solidFill>
                    <a:prstClr val="black"/>
                  </a:solidFill>
                  <a:latin typeface="Arial"/>
                  <a:cs typeface="Arial"/>
                </a:endParaRPr>
              </a:p>
              <a:p>
                <a:pPr marL="321725" indent="-304792" defTabSz="1219170">
                  <a:lnSpc>
                    <a:spcPts val="1733"/>
                  </a:lnSpc>
                  <a:buFontTx/>
                  <a:buAutoNum type="arabicPeriod"/>
                  <a:tabLst>
                    <a:tab pos="321725" algn="l"/>
                  </a:tabLst>
                </a:pPr>
                <a:r>
                  <a:rPr sz="1600" dirty="0">
                    <a:solidFill>
                      <a:prstClr val="black"/>
                    </a:solidFill>
                    <a:latin typeface="Arial"/>
                    <a:cs typeface="Arial"/>
                  </a:rPr>
                  <a:t>KASI OPS REM </a:t>
                </a:r>
                <a:r>
                  <a:rPr sz="1600" spc="-13" dirty="0">
                    <a:solidFill>
                      <a:prstClr val="black"/>
                    </a:solidFill>
                    <a:latin typeface="Arial"/>
                    <a:cs typeface="Arial"/>
                  </a:rPr>
                  <a:t>173/PVB</a:t>
                </a:r>
                <a:endParaRPr sz="1600" dirty="0">
                  <a:solidFill>
                    <a:prstClr val="black"/>
                  </a:solidFill>
                  <a:latin typeface="Arial"/>
                  <a:cs typeface="Arial"/>
                </a:endParaRPr>
              </a:p>
              <a:p>
                <a:pPr marL="321725" indent="-304792" defTabSz="1219170">
                  <a:lnSpc>
                    <a:spcPts val="1720"/>
                  </a:lnSpc>
                  <a:buFontTx/>
                  <a:buAutoNum type="arabicPeriod"/>
                  <a:tabLst>
                    <a:tab pos="321725" algn="l"/>
                  </a:tabLst>
                </a:pPr>
                <a:r>
                  <a:rPr sz="1600" dirty="0">
                    <a:solidFill>
                      <a:prstClr val="black"/>
                    </a:solidFill>
                    <a:latin typeface="Arial"/>
                    <a:cs typeface="Arial"/>
                  </a:rPr>
                  <a:t>DANYONIF</a:t>
                </a:r>
                <a:r>
                  <a:rPr sz="1600" spc="-60" dirty="0">
                    <a:solidFill>
                      <a:prstClr val="black"/>
                    </a:solidFill>
                    <a:latin typeface="Arial"/>
                    <a:cs typeface="Arial"/>
                  </a:rPr>
                  <a:t> </a:t>
                </a:r>
                <a:r>
                  <a:rPr sz="1600" spc="-33" dirty="0">
                    <a:solidFill>
                      <a:prstClr val="black"/>
                    </a:solidFill>
                    <a:latin typeface="Arial"/>
                    <a:cs typeface="Arial"/>
                  </a:rPr>
                  <a:t>752</a:t>
                </a:r>
                <a:endParaRPr sz="1600" dirty="0">
                  <a:solidFill>
                    <a:prstClr val="black"/>
                  </a:solidFill>
                  <a:latin typeface="Arial"/>
                  <a:cs typeface="Arial"/>
                </a:endParaRPr>
              </a:p>
              <a:p>
                <a:pPr marL="321725" indent="-304792" defTabSz="1219170">
                  <a:lnSpc>
                    <a:spcPts val="1720"/>
                  </a:lnSpc>
                  <a:buFontTx/>
                  <a:buAutoNum type="arabicPeriod"/>
                  <a:tabLst>
                    <a:tab pos="321725" algn="l"/>
                  </a:tabLst>
                </a:pPr>
                <a:r>
                  <a:rPr sz="1600" dirty="0">
                    <a:solidFill>
                      <a:prstClr val="black"/>
                    </a:solidFill>
                    <a:latin typeface="Arial"/>
                    <a:cs typeface="Arial"/>
                  </a:rPr>
                  <a:t>DANDIM</a:t>
                </a:r>
                <a:r>
                  <a:rPr sz="1600" spc="-80" dirty="0">
                    <a:solidFill>
                      <a:prstClr val="black"/>
                    </a:solidFill>
                    <a:latin typeface="Arial"/>
                    <a:cs typeface="Arial"/>
                  </a:rPr>
                  <a:t> </a:t>
                </a:r>
                <a:r>
                  <a:rPr sz="1600" dirty="0">
                    <a:solidFill>
                      <a:prstClr val="black"/>
                    </a:solidFill>
                    <a:latin typeface="Arial"/>
                    <a:cs typeface="Arial"/>
                  </a:rPr>
                  <a:t>1704/</a:t>
                </a:r>
                <a:r>
                  <a:rPr sz="1600" spc="-93" dirty="0">
                    <a:solidFill>
                      <a:prstClr val="black"/>
                    </a:solidFill>
                    <a:latin typeface="Arial"/>
                    <a:cs typeface="Arial"/>
                  </a:rPr>
                  <a:t> </a:t>
                </a:r>
                <a:r>
                  <a:rPr sz="1600" spc="-13" dirty="0">
                    <a:solidFill>
                      <a:prstClr val="black"/>
                    </a:solidFill>
                    <a:latin typeface="Arial"/>
                    <a:cs typeface="Arial"/>
                  </a:rPr>
                  <a:t>SORONG</a:t>
                </a:r>
                <a:endParaRPr sz="1600" dirty="0">
                  <a:solidFill>
                    <a:prstClr val="black"/>
                  </a:solidFill>
                  <a:latin typeface="Arial"/>
                  <a:cs typeface="Arial"/>
                </a:endParaRPr>
              </a:p>
              <a:p>
                <a:pPr marL="321725" indent="-304792" defTabSz="1219170">
                  <a:lnSpc>
                    <a:spcPts val="1733"/>
                  </a:lnSpc>
                  <a:buFontTx/>
                  <a:buAutoNum type="arabicPeriod"/>
                  <a:tabLst>
                    <a:tab pos="321725" algn="l"/>
                  </a:tabLst>
                </a:pPr>
                <a:r>
                  <a:rPr sz="1600" dirty="0">
                    <a:solidFill>
                      <a:prstClr val="black"/>
                    </a:solidFill>
                    <a:latin typeface="Arial"/>
                    <a:cs typeface="Arial"/>
                  </a:rPr>
                  <a:t>DANBRIGIF 15/KJ</a:t>
                </a:r>
                <a:r>
                  <a:rPr sz="1600" spc="-60" dirty="0">
                    <a:solidFill>
                      <a:prstClr val="black"/>
                    </a:solidFill>
                    <a:latin typeface="Arial"/>
                    <a:cs typeface="Arial"/>
                  </a:rPr>
                  <a:t> </a:t>
                </a:r>
                <a:r>
                  <a:rPr sz="1600" dirty="0">
                    <a:solidFill>
                      <a:prstClr val="black"/>
                    </a:solidFill>
                    <a:latin typeface="Arial"/>
                    <a:cs typeface="Arial"/>
                  </a:rPr>
                  <a:t>DAM</a:t>
                </a:r>
                <a:r>
                  <a:rPr sz="1600" spc="-47" dirty="0">
                    <a:solidFill>
                      <a:prstClr val="black"/>
                    </a:solidFill>
                    <a:latin typeface="Arial"/>
                    <a:cs typeface="Arial"/>
                  </a:rPr>
                  <a:t> </a:t>
                </a:r>
                <a:r>
                  <a:rPr sz="1600" spc="-13" dirty="0">
                    <a:solidFill>
                      <a:prstClr val="black"/>
                    </a:solidFill>
                    <a:latin typeface="Arial"/>
                    <a:cs typeface="Arial"/>
                  </a:rPr>
                  <a:t>III/SLW</a:t>
                </a:r>
                <a:endParaRPr sz="1600" dirty="0">
                  <a:solidFill>
                    <a:prstClr val="black"/>
                  </a:solidFill>
                  <a:latin typeface="Arial"/>
                  <a:cs typeface="Arial"/>
                </a:endParaRPr>
              </a:p>
              <a:p>
                <a:pPr marL="321725" indent="-304792" defTabSz="1219170">
                  <a:lnSpc>
                    <a:spcPts val="1733"/>
                  </a:lnSpc>
                  <a:buFontTx/>
                  <a:buAutoNum type="arabicPeriod"/>
                  <a:tabLst>
                    <a:tab pos="321725" algn="l"/>
                  </a:tabLst>
                </a:pPr>
                <a:r>
                  <a:rPr sz="1600" dirty="0">
                    <a:solidFill>
                      <a:prstClr val="black"/>
                    </a:solidFill>
                    <a:latin typeface="Arial"/>
                    <a:cs typeface="Arial"/>
                  </a:rPr>
                  <a:t>AS</a:t>
                </a:r>
                <a:r>
                  <a:rPr sz="1600" spc="-13" dirty="0">
                    <a:solidFill>
                      <a:prstClr val="black"/>
                    </a:solidFill>
                    <a:latin typeface="Arial"/>
                    <a:cs typeface="Arial"/>
                  </a:rPr>
                  <a:t> </a:t>
                </a:r>
                <a:r>
                  <a:rPr sz="1600" dirty="0">
                    <a:solidFill>
                      <a:prstClr val="black"/>
                    </a:solidFill>
                    <a:latin typeface="Arial"/>
                    <a:cs typeface="Arial"/>
                  </a:rPr>
                  <a:t>OPS</a:t>
                </a:r>
                <a:r>
                  <a:rPr sz="1600" spc="-20" dirty="0">
                    <a:solidFill>
                      <a:prstClr val="black"/>
                    </a:solidFill>
                    <a:latin typeface="Arial"/>
                    <a:cs typeface="Arial"/>
                  </a:rPr>
                  <a:t> </a:t>
                </a:r>
                <a:r>
                  <a:rPr sz="1600" dirty="0">
                    <a:solidFill>
                      <a:prstClr val="black"/>
                    </a:solidFill>
                    <a:latin typeface="Arial"/>
                    <a:cs typeface="Arial"/>
                  </a:rPr>
                  <a:t>DAM</a:t>
                </a:r>
                <a:r>
                  <a:rPr sz="1600" spc="-20" dirty="0">
                    <a:solidFill>
                      <a:prstClr val="black"/>
                    </a:solidFill>
                    <a:latin typeface="Arial"/>
                    <a:cs typeface="Arial"/>
                  </a:rPr>
                  <a:t> </a:t>
                </a:r>
                <a:r>
                  <a:rPr sz="1600" dirty="0">
                    <a:solidFill>
                      <a:prstClr val="black"/>
                    </a:solidFill>
                    <a:latin typeface="Arial"/>
                    <a:cs typeface="Arial"/>
                  </a:rPr>
                  <a:t>III/</a:t>
                </a:r>
                <a:r>
                  <a:rPr sz="1600" spc="47" dirty="0">
                    <a:solidFill>
                      <a:prstClr val="black"/>
                    </a:solidFill>
                    <a:latin typeface="Arial"/>
                    <a:cs typeface="Arial"/>
                  </a:rPr>
                  <a:t> </a:t>
                </a:r>
                <a:r>
                  <a:rPr sz="1600" spc="-33" dirty="0">
                    <a:solidFill>
                      <a:prstClr val="black"/>
                    </a:solidFill>
                    <a:latin typeface="Arial"/>
                    <a:cs typeface="Arial"/>
                  </a:rPr>
                  <a:t>SLW</a:t>
                </a:r>
                <a:endParaRPr sz="1600" dirty="0">
                  <a:solidFill>
                    <a:prstClr val="black"/>
                  </a:solidFill>
                  <a:latin typeface="Arial"/>
                  <a:cs typeface="Arial"/>
                </a:endParaRPr>
              </a:p>
              <a:p>
                <a:pPr marL="321725" indent="-304792" defTabSz="1219170">
                  <a:lnSpc>
                    <a:spcPts val="1733"/>
                  </a:lnSpc>
                  <a:buFontTx/>
                  <a:buAutoNum type="arabicPeriod"/>
                  <a:tabLst>
                    <a:tab pos="321725" algn="l"/>
                  </a:tabLst>
                </a:pPr>
                <a:r>
                  <a:rPr sz="1600" spc="-13" dirty="0">
                    <a:solidFill>
                      <a:prstClr val="black"/>
                    </a:solidFill>
                    <a:latin typeface="Arial"/>
                    <a:cs typeface="Arial"/>
                  </a:rPr>
                  <a:t>DANRINDAM</a:t>
                </a:r>
                <a:r>
                  <a:rPr sz="1600" spc="13" dirty="0">
                    <a:solidFill>
                      <a:prstClr val="black"/>
                    </a:solidFill>
                    <a:latin typeface="Arial"/>
                    <a:cs typeface="Arial"/>
                  </a:rPr>
                  <a:t> </a:t>
                </a:r>
                <a:r>
                  <a:rPr sz="1600" dirty="0">
                    <a:solidFill>
                      <a:prstClr val="black"/>
                    </a:solidFill>
                    <a:latin typeface="Arial"/>
                    <a:cs typeface="Arial"/>
                  </a:rPr>
                  <a:t>V/</a:t>
                </a:r>
                <a:r>
                  <a:rPr sz="1600" spc="-33" dirty="0">
                    <a:solidFill>
                      <a:prstClr val="black"/>
                    </a:solidFill>
                    <a:latin typeface="Arial"/>
                    <a:cs typeface="Arial"/>
                  </a:rPr>
                  <a:t>BRW</a:t>
                </a:r>
                <a:endParaRPr sz="1600" dirty="0">
                  <a:solidFill>
                    <a:prstClr val="black"/>
                  </a:solidFill>
                  <a:latin typeface="Arial"/>
                  <a:cs typeface="Arial"/>
                </a:endParaRPr>
              </a:p>
              <a:p>
                <a:pPr marL="321725" indent="-304792" defTabSz="1219170">
                  <a:lnSpc>
                    <a:spcPts val="1720"/>
                  </a:lnSpc>
                  <a:buFontTx/>
                  <a:buAutoNum type="arabicPeriod"/>
                  <a:tabLst>
                    <a:tab pos="321725" algn="l"/>
                  </a:tabLst>
                </a:pPr>
                <a:r>
                  <a:rPr sz="1600" spc="-27" dirty="0">
                    <a:solidFill>
                      <a:prstClr val="black"/>
                    </a:solidFill>
                    <a:latin typeface="Arial"/>
                    <a:cs typeface="Arial"/>
                  </a:rPr>
                  <a:t>DANPUSLATPUR</a:t>
                </a:r>
                <a:r>
                  <a:rPr sz="1600" spc="40" dirty="0">
                    <a:solidFill>
                      <a:prstClr val="black"/>
                    </a:solidFill>
                    <a:latin typeface="Arial"/>
                    <a:cs typeface="Arial"/>
                  </a:rPr>
                  <a:t> </a:t>
                </a:r>
                <a:r>
                  <a:rPr sz="1600" spc="-13" dirty="0">
                    <a:solidFill>
                      <a:prstClr val="black"/>
                    </a:solidFill>
                    <a:latin typeface="Arial"/>
                    <a:cs typeface="Arial"/>
                  </a:rPr>
                  <a:t>KODIKLATAD</a:t>
                </a:r>
                <a:endParaRPr sz="1600" dirty="0">
                  <a:solidFill>
                    <a:prstClr val="black"/>
                  </a:solidFill>
                  <a:latin typeface="Arial"/>
                  <a:cs typeface="Arial"/>
                </a:endParaRPr>
              </a:p>
              <a:p>
                <a:pPr marL="321725" indent="-304792" defTabSz="1219170">
                  <a:lnSpc>
                    <a:spcPts val="1720"/>
                  </a:lnSpc>
                  <a:buFontTx/>
                  <a:buAutoNum type="arabicPeriod"/>
                  <a:tabLst>
                    <a:tab pos="321725" algn="l"/>
                  </a:tabLst>
                </a:pPr>
                <a:r>
                  <a:rPr sz="1600" dirty="0">
                    <a:solidFill>
                      <a:prstClr val="black"/>
                    </a:solidFill>
                    <a:latin typeface="Arial"/>
                    <a:cs typeface="Arial"/>
                  </a:rPr>
                  <a:t>DANREM</a:t>
                </a:r>
                <a:r>
                  <a:rPr sz="1600" spc="-53" dirty="0">
                    <a:solidFill>
                      <a:prstClr val="black"/>
                    </a:solidFill>
                    <a:latin typeface="Arial"/>
                    <a:cs typeface="Arial"/>
                  </a:rPr>
                  <a:t> </a:t>
                </a:r>
                <a:r>
                  <a:rPr sz="1600" spc="-27" dirty="0">
                    <a:solidFill>
                      <a:prstClr val="black"/>
                    </a:solidFill>
                    <a:latin typeface="Arial"/>
                    <a:cs typeface="Arial"/>
                  </a:rPr>
                  <a:t>011/</a:t>
                </a:r>
                <a:r>
                  <a:rPr sz="1600" dirty="0">
                    <a:solidFill>
                      <a:prstClr val="black"/>
                    </a:solidFill>
                    <a:latin typeface="Arial"/>
                    <a:cs typeface="Arial"/>
                  </a:rPr>
                  <a:t>DAM</a:t>
                </a:r>
                <a:r>
                  <a:rPr sz="1600" spc="-53" dirty="0">
                    <a:solidFill>
                      <a:prstClr val="black"/>
                    </a:solidFill>
                    <a:latin typeface="Arial"/>
                    <a:cs typeface="Arial"/>
                  </a:rPr>
                  <a:t> </a:t>
                </a:r>
                <a:r>
                  <a:rPr sz="1600" spc="-33" dirty="0">
                    <a:solidFill>
                      <a:prstClr val="black"/>
                    </a:solidFill>
                    <a:latin typeface="Arial"/>
                    <a:cs typeface="Arial"/>
                  </a:rPr>
                  <a:t>IM</a:t>
                </a:r>
                <a:endParaRPr sz="1600" dirty="0">
                  <a:solidFill>
                    <a:prstClr val="black"/>
                  </a:solidFill>
                  <a:latin typeface="Arial"/>
                  <a:cs typeface="Arial"/>
                </a:endParaRPr>
              </a:p>
              <a:p>
                <a:pPr marL="321725" indent="-304792" defTabSz="1219170">
                  <a:lnSpc>
                    <a:spcPts val="1733"/>
                  </a:lnSpc>
                  <a:buFontTx/>
                  <a:buAutoNum type="arabicPeriod"/>
                  <a:tabLst>
                    <a:tab pos="321725" algn="l"/>
                  </a:tabLst>
                </a:pPr>
                <a:r>
                  <a:rPr sz="1600" spc="-27" dirty="0">
                    <a:solidFill>
                      <a:prstClr val="black"/>
                    </a:solidFill>
                    <a:latin typeface="Arial"/>
                    <a:cs typeface="Arial"/>
                  </a:rPr>
                  <a:t>DIRLAT</a:t>
                </a:r>
                <a:r>
                  <a:rPr sz="1600" spc="-87" dirty="0">
                    <a:solidFill>
                      <a:prstClr val="black"/>
                    </a:solidFill>
                    <a:latin typeface="Arial"/>
                    <a:cs typeface="Arial"/>
                  </a:rPr>
                  <a:t> </a:t>
                </a:r>
                <a:r>
                  <a:rPr sz="1600" spc="-13" dirty="0">
                    <a:solidFill>
                      <a:prstClr val="black"/>
                    </a:solidFill>
                    <a:latin typeface="Arial"/>
                    <a:cs typeface="Arial"/>
                  </a:rPr>
                  <a:t>KODIKLAT</a:t>
                </a:r>
                <a:r>
                  <a:rPr sz="1600" spc="-67" dirty="0">
                    <a:solidFill>
                      <a:prstClr val="black"/>
                    </a:solidFill>
                    <a:latin typeface="Arial"/>
                    <a:cs typeface="Arial"/>
                  </a:rPr>
                  <a:t> </a:t>
                </a:r>
                <a:r>
                  <a:rPr sz="1600" dirty="0">
                    <a:solidFill>
                      <a:prstClr val="black"/>
                    </a:solidFill>
                    <a:latin typeface="Arial"/>
                    <a:cs typeface="Arial"/>
                  </a:rPr>
                  <a:t>TNI</a:t>
                </a:r>
                <a:r>
                  <a:rPr sz="1600" spc="-120" dirty="0">
                    <a:solidFill>
                      <a:prstClr val="black"/>
                    </a:solidFill>
                    <a:latin typeface="Arial"/>
                    <a:cs typeface="Arial"/>
                  </a:rPr>
                  <a:t> </a:t>
                </a:r>
                <a:r>
                  <a:rPr sz="1600" spc="-33" dirty="0">
                    <a:solidFill>
                      <a:prstClr val="black"/>
                    </a:solidFill>
                    <a:latin typeface="Arial"/>
                    <a:cs typeface="Arial"/>
                  </a:rPr>
                  <a:t>AD</a:t>
                </a:r>
                <a:endParaRPr sz="1600" dirty="0">
                  <a:solidFill>
                    <a:prstClr val="black"/>
                  </a:solidFill>
                  <a:latin typeface="Arial"/>
                  <a:cs typeface="Arial"/>
                </a:endParaRPr>
              </a:p>
              <a:p>
                <a:pPr marL="321725" indent="-304792" defTabSz="1219170">
                  <a:lnSpc>
                    <a:spcPts val="1733"/>
                  </a:lnSpc>
                  <a:buFontTx/>
                  <a:buAutoNum type="arabicPeriod"/>
                  <a:tabLst>
                    <a:tab pos="321725" algn="l"/>
                  </a:tabLst>
                </a:pPr>
                <a:r>
                  <a:rPr sz="1600" spc="-27" dirty="0">
                    <a:solidFill>
                      <a:prstClr val="black"/>
                    </a:solidFill>
                    <a:latin typeface="Arial"/>
                    <a:cs typeface="Arial"/>
                  </a:rPr>
                  <a:t>DANSECAPA</a:t>
                </a:r>
                <a:r>
                  <a:rPr sz="1600" spc="-113" dirty="0">
                    <a:solidFill>
                      <a:prstClr val="black"/>
                    </a:solidFill>
                    <a:latin typeface="Arial"/>
                    <a:cs typeface="Arial"/>
                  </a:rPr>
                  <a:t> </a:t>
                </a:r>
                <a:r>
                  <a:rPr sz="1600" spc="-33" dirty="0">
                    <a:solidFill>
                      <a:prstClr val="black"/>
                    </a:solidFill>
                    <a:latin typeface="Arial"/>
                    <a:cs typeface="Arial"/>
                  </a:rPr>
                  <a:t>AD</a:t>
                </a:r>
                <a:endParaRPr sz="1600" dirty="0">
                  <a:solidFill>
                    <a:prstClr val="black"/>
                  </a:solidFill>
                  <a:latin typeface="Arial"/>
                  <a:cs typeface="Arial"/>
                </a:endParaRPr>
              </a:p>
              <a:p>
                <a:pPr marL="321725" indent="-304792" defTabSz="1219170">
                  <a:lnSpc>
                    <a:spcPts val="1733"/>
                  </a:lnSpc>
                  <a:buFontTx/>
                  <a:buAutoNum type="arabicPeriod"/>
                  <a:tabLst>
                    <a:tab pos="321725" algn="l"/>
                  </a:tabLst>
                </a:pPr>
                <a:r>
                  <a:rPr sz="1600" spc="-27" dirty="0">
                    <a:solidFill>
                      <a:prstClr val="black"/>
                    </a:solidFill>
                    <a:latin typeface="Arial"/>
                    <a:cs typeface="Arial"/>
                  </a:rPr>
                  <a:t>GUBERNUR</a:t>
                </a:r>
                <a:r>
                  <a:rPr sz="1600" dirty="0">
                    <a:solidFill>
                      <a:prstClr val="black"/>
                    </a:solidFill>
                    <a:latin typeface="Arial"/>
                    <a:cs typeface="Arial"/>
                  </a:rPr>
                  <a:t> </a:t>
                </a:r>
                <a:r>
                  <a:rPr sz="1600" spc="-27" dirty="0">
                    <a:solidFill>
                      <a:prstClr val="black"/>
                    </a:solidFill>
                    <a:latin typeface="Arial"/>
                    <a:cs typeface="Arial"/>
                  </a:rPr>
                  <a:t>AKMIL</a:t>
                </a:r>
                <a:endParaRPr sz="1600" dirty="0">
                  <a:solidFill>
                    <a:prstClr val="black"/>
                  </a:solidFill>
                  <a:latin typeface="Arial"/>
                  <a:cs typeface="Arial"/>
                </a:endParaRPr>
              </a:p>
              <a:p>
                <a:pPr marL="321725" indent="-304792" defTabSz="1219170">
                  <a:lnSpc>
                    <a:spcPts val="1827"/>
                  </a:lnSpc>
                  <a:buFontTx/>
                  <a:buAutoNum type="arabicPeriod"/>
                  <a:tabLst>
                    <a:tab pos="321725" algn="l"/>
                  </a:tabLst>
                </a:pPr>
                <a:r>
                  <a:rPr sz="1600" dirty="0">
                    <a:solidFill>
                      <a:prstClr val="black"/>
                    </a:solidFill>
                    <a:latin typeface="Arial"/>
                    <a:cs typeface="Arial"/>
                  </a:rPr>
                  <a:t>ASTER</a:t>
                </a:r>
                <a:r>
                  <a:rPr sz="1600" spc="-20" dirty="0">
                    <a:solidFill>
                      <a:prstClr val="black"/>
                    </a:solidFill>
                    <a:latin typeface="Arial"/>
                    <a:cs typeface="Arial"/>
                  </a:rPr>
                  <a:t> </a:t>
                </a:r>
                <a:r>
                  <a:rPr sz="1600" spc="-13" dirty="0">
                    <a:solidFill>
                      <a:prstClr val="black"/>
                    </a:solidFill>
                    <a:latin typeface="Arial"/>
                    <a:cs typeface="Arial"/>
                  </a:rPr>
                  <a:t>KASAD</a:t>
                </a:r>
                <a:endParaRPr lang="en-US" sz="1600" spc="-13" dirty="0">
                  <a:solidFill>
                    <a:prstClr val="black"/>
                  </a:solidFill>
                  <a:latin typeface="Arial"/>
                  <a:cs typeface="Arial"/>
                </a:endParaRPr>
              </a:p>
              <a:p>
                <a:pPr marL="321725" indent="-304792" defTabSz="1219170">
                  <a:lnSpc>
                    <a:spcPts val="1827"/>
                  </a:lnSpc>
                  <a:buFontTx/>
                  <a:buAutoNum type="arabicPeriod"/>
                  <a:tabLst>
                    <a:tab pos="321725" algn="l"/>
                  </a:tabLst>
                </a:pPr>
                <a:r>
                  <a:rPr lang="en-US" sz="1600" spc="-13" dirty="0">
                    <a:solidFill>
                      <a:prstClr val="black"/>
                    </a:solidFill>
                    <a:latin typeface="Arial"/>
                    <a:cs typeface="Arial"/>
                  </a:rPr>
                  <a:t>PANGDAM</a:t>
                </a:r>
                <a:r>
                  <a:rPr lang="en-US" sz="1600" spc="-40" dirty="0">
                    <a:solidFill>
                      <a:prstClr val="black"/>
                    </a:solidFill>
                    <a:latin typeface="Arial"/>
                    <a:cs typeface="Arial"/>
                  </a:rPr>
                  <a:t> </a:t>
                </a:r>
                <a:r>
                  <a:rPr lang="en-US" sz="1600" spc="-13" dirty="0">
                    <a:solidFill>
                      <a:prstClr val="black"/>
                    </a:solidFill>
                    <a:latin typeface="Arial"/>
                    <a:cs typeface="Arial"/>
                  </a:rPr>
                  <a:t>VII/WRB</a:t>
                </a:r>
              </a:p>
              <a:p>
                <a:pPr marL="321725" indent="-304792" defTabSz="1219170">
                  <a:lnSpc>
                    <a:spcPts val="1827"/>
                  </a:lnSpc>
                  <a:buFontTx/>
                  <a:buAutoNum type="arabicPeriod"/>
                  <a:tabLst>
                    <a:tab pos="321725" algn="l"/>
                  </a:tabLst>
                </a:pPr>
                <a:r>
                  <a:rPr lang="da-DK" sz="1600" dirty="0">
                    <a:solidFill>
                      <a:prstClr val="black"/>
                    </a:solidFill>
                    <a:latin typeface="Arial"/>
                    <a:cs typeface="Arial"/>
                  </a:rPr>
                  <a:t>WADAN</a:t>
                </a:r>
                <a:r>
                  <a:rPr lang="da-DK" sz="1600" spc="-80" dirty="0">
                    <a:solidFill>
                      <a:prstClr val="black"/>
                    </a:solidFill>
                    <a:latin typeface="Arial"/>
                    <a:cs typeface="Arial"/>
                  </a:rPr>
                  <a:t> </a:t>
                </a:r>
                <a:r>
                  <a:rPr lang="da-DK" sz="1600" spc="-27" dirty="0">
                    <a:solidFill>
                      <a:prstClr val="black"/>
                    </a:solidFill>
                    <a:latin typeface="Arial"/>
                    <a:cs typeface="Arial"/>
                  </a:rPr>
                  <a:t>KODIKLAT </a:t>
                </a:r>
                <a:r>
                  <a:rPr lang="da-DK" sz="1600" dirty="0">
                    <a:solidFill>
                      <a:prstClr val="black"/>
                    </a:solidFill>
                    <a:latin typeface="Arial"/>
                    <a:cs typeface="Arial"/>
                  </a:rPr>
                  <a:t>TNI</a:t>
                </a:r>
                <a:r>
                  <a:rPr lang="da-DK" sz="1600" spc="-113" dirty="0">
                    <a:solidFill>
                      <a:prstClr val="black"/>
                    </a:solidFill>
                    <a:latin typeface="Arial"/>
                    <a:cs typeface="Arial"/>
                  </a:rPr>
                  <a:t> </a:t>
                </a:r>
                <a:r>
                  <a:rPr lang="da-DK" sz="1600" dirty="0">
                    <a:solidFill>
                      <a:prstClr val="black"/>
                    </a:solidFill>
                    <a:latin typeface="Arial"/>
                    <a:cs typeface="Arial"/>
                  </a:rPr>
                  <a:t>AD </a:t>
                </a:r>
                <a:endParaRPr lang="da-DK" sz="1600" spc="-27" dirty="0">
                  <a:solidFill>
                    <a:prstClr val="black"/>
                  </a:solidFill>
                  <a:latin typeface="Arial"/>
                  <a:cs typeface="Arial"/>
                </a:endParaRPr>
              </a:p>
              <a:p>
                <a:pPr marL="16933" defTabSz="1219170">
                  <a:lnSpc>
                    <a:spcPts val="1827"/>
                  </a:lnSpc>
                  <a:tabLst>
                    <a:tab pos="321725" algn="l"/>
                  </a:tabLst>
                </a:pPr>
                <a:r>
                  <a:rPr lang="en-US" sz="1600" spc="-13" dirty="0">
                    <a:solidFill>
                      <a:prstClr val="black"/>
                    </a:solidFill>
                    <a:latin typeface="Arial"/>
                    <a:cs typeface="Arial"/>
                  </a:rPr>
                  <a:t>20. SEKJEN PB PJSI</a:t>
                </a:r>
              </a:p>
              <a:p>
                <a:pPr marL="16933" defTabSz="1219170">
                  <a:lnSpc>
                    <a:spcPts val="1827"/>
                  </a:lnSpc>
                  <a:tabLst>
                    <a:tab pos="321725" algn="l"/>
                  </a:tabLst>
                </a:pPr>
                <a:r>
                  <a:rPr lang="en-US" sz="1600" spc="-13" dirty="0">
                    <a:solidFill>
                      <a:prstClr val="black"/>
                    </a:solidFill>
                    <a:latin typeface="Arial"/>
                    <a:cs typeface="Arial"/>
                  </a:rPr>
                  <a:t>21. DIREKTUR PENGADAAN BULOG </a:t>
                </a:r>
              </a:p>
              <a:p>
                <a:pPr marL="16933" defTabSz="1219170">
                  <a:lnSpc>
                    <a:spcPts val="1827"/>
                  </a:lnSpc>
                  <a:tabLst>
                    <a:tab pos="321725" algn="l"/>
                  </a:tabLst>
                </a:pPr>
                <a:r>
                  <a:rPr lang="en-US" sz="1600" spc="-13" dirty="0">
                    <a:solidFill>
                      <a:prstClr val="black"/>
                    </a:solidFill>
                    <a:latin typeface="Arial"/>
                    <a:cs typeface="Arial"/>
                  </a:rPr>
                  <a:t>22. DIREKTUR PENGEMBANGAN</a:t>
                </a:r>
              </a:p>
              <a:p>
                <a:pPr marL="16933" defTabSz="1219170">
                  <a:lnSpc>
                    <a:spcPts val="1827"/>
                  </a:lnSpc>
                  <a:tabLst>
                    <a:tab pos="321725" algn="l"/>
                  </a:tabLst>
                </a:pPr>
                <a:r>
                  <a:rPr lang="en-US" sz="1600" spc="-13" dirty="0">
                    <a:solidFill>
                      <a:prstClr val="black"/>
                    </a:solidFill>
                    <a:latin typeface="Arial"/>
                    <a:cs typeface="Arial"/>
                  </a:rPr>
                  <a:t>      BISNIS BULOG</a:t>
                </a:r>
              </a:p>
              <a:p>
                <a:pPr marL="16933" defTabSz="1219170">
                  <a:lnSpc>
                    <a:spcPts val="1827"/>
                  </a:lnSpc>
                  <a:tabLst>
                    <a:tab pos="321725" algn="l"/>
                  </a:tabLst>
                </a:pPr>
                <a:r>
                  <a:rPr lang="en-US" sz="1600" spc="-13" dirty="0">
                    <a:solidFill>
                      <a:prstClr val="black"/>
                    </a:solidFill>
                    <a:latin typeface="Arial"/>
                    <a:cs typeface="Arial"/>
                  </a:rPr>
                  <a:t>23. KOMUT PT. GMM </a:t>
                </a:r>
              </a:p>
              <a:p>
                <a:pPr marL="16933" defTabSz="1219170">
                  <a:lnSpc>
                    <a:spcPts val="1827"/>
                  </a:lnSpc>
                  <a:tabLst>
                    <a:tab pos="321725" algn="l"/>
                  </a:tabLst>
                </a:pPr>
                <a:r>
                  <a:rPr lang="en-US" sz="1600" spc="-13" dirty="0">
                    <a:solidFill>
                      <a:prstClr val="black"/>
                    </a:solidFill>
                    <a:latin typeface="Arial"/>
                    <a:cs typeface="Arial"/>
                  </a:rPr>
                  <a:t>24. DEWAN PEMBINA PB PJSI </a:t>
                </a:r>
              </a:p>
              <a:p>
                <a:pPr marL="16933" defTabSz="1219170">
                  <a:lnSpc>
                    <a:spcPts val="1827"/>
                  </a:lnSpc>
                  <a:tabLst>
                    <a:tab pos="321725" algn="l"/>
                  </a:tabLst>
                </a:pPr>
                <a:r>
                  <a:rPr lang="en-US" sz="1600" spc="-13" dirty="0">
                    <a:solidFill>
                      <a:prstClr val="black"/>
                    </a:solidFill>
                    <a:latin typeface="Arial"/>
                    <a:cs typeface="Arial"/>
                  </a:rPr>
                  <a:t>25. KETUA HARIAN HKTI </a:t>
                </a:r>
              </a:p>
              <a:p>
                <a:pPr marL="16933" defTabSz="1219170">
                  <a:lnSpc>
                    <a:spcPts val="1827"/>
                  </a:lnSpc>
                  <a:tabLst>
                    <a:tab pos="321725" algn="l"/>
                  </a:tabLst>
                </a:pPr>
                <a:r>
                  <a:rPr lang="en-US" sz="1600" spc="-13" dirty="0">
                    <a:solidFill>
                      <a:prstClr val="black"/>
                    </a:solidFill>
                    <a:latin typeface="Arial"/>
                    <a:cs typeface="Arial"/>
                  </a:rPr>
                  <a:t>26. SEKJEN KWARNAS</a:t>
                </a:r>
                <a:endParaRPr sz="16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5" name="object 147"/>
              <p:cNvSpPr txBox="1"/>
              <p:nvPr/>
            </p:nvSpPr>
            <p:spPr>
              <a:xfrm>
                <a:off x="2756989" y="2402573"/>
                <a:ext cx="617157" cy="4542909"/>
              </a:xfrm>
              <a:prstGeom prst="rect">
                <a:avLst/>
              </a:prstGeom>
            </p:spPr>
            <p:txBody>
              <a:bodyPr vert="horz" wrap="square" lIns="0" tIns="16933" rIns="0" bIns="0" rtlCol="0">
                <a:spAutoFit/>
              </a:bodyPr>
              <a:lstStyle/>
              <a:p>
                <a:pPr marL="16933" defTabSz="1219170">
                  <a:lnSpc>
                    <a:spcPts val="1827"/>
                  </a:lnSpc>
                  <a:spcBef>
                    <a:spcPts val="133"/>
                  </a:spcBef>
                </a:pPr>
                <a:r>
                  <a:rPr sz="1600" spc="-27" dirty="0">
                    <a:solidFill>
                      <a:prstClr val="black"/>
                    </a:solidFill>
                    <a:latin typeface="Arial"/>
                    <a:cs typeface="Arial"/>
                  </a:rPr>
                  <a:t>1984</a:t>
                </a:r>
                <a:endParaRPr sz="1600" dirty="0">
                  <a:solidFill>
                    <a:prstClr val="black"/>
                  </a:solidFill>
                  <a:latin typeface="Arial"/>
                  <a:cs typeface="Arial"/>
                </a:endParaRPr>
              </a:p>
              <a:p>
                <a:pPr marL="16933" defTabSz="1219170">
                  <a:lnSpc>
                    <a:spcPts val="1720"/>
                  </a:lnSpc>
                </a:pPr>
                <a:r>
                  <a:rPr sz="1600" spc="-27" dirty="0">
                    <a:solidFill>
                      <a:prstClr val="black"/>
                    </a:solidFill>
                    <a:latin typeface="Arial"/>
                    <a:cs typeface="Arial"/>
                  </a:rPr>
                  <a:t>1986</a:t>
                </a:r>
                <a:endParaRPr sz="1600" dirty="0">
                  <a:solidFill>
                    <a:prstClr val="black"/>
                  </a:solidFill>
                  <a:latin typeface="Arial"/>
                  <a:cs typeface="Arial"/>
                </a:endParaRPr>
              </a:p>
              <a:p>
                <a:pPr marL="16933" defTabSz="1219170">
                  <a:lnSpc>
                    <a:spcPts val="1720"/>
                  </a:lnSpc>
                </a:pPr>
                <a:r>
                  <a:rPr sz="1600" spc="-27" dirty="0">
                    <a:solidFill>
                      <a:prstClr val="black"/>
                    </a:solidFill>
                    <a:latin typeface="Arial"/>
                    <a:cs typeface="Arial"/>
                  </a:rPr>
                  <a:t>1990</a:t>
                </a:r>
                <a:endParaRPr sz="1600" dirty="0">
                  <a:solidFill>
                    <a:prstClr val="black"/>
                  </a:solidFill>
                  <a:latin typeface="Arial"/>
                  <a:cs typeface="Arial"/>
                </a:endParaRPr>
              </a:p>
              <a:p>
                <a:pPr marL="16933" defTabSz="1219170">
                  <a:lnSpc>
                    <a:spcPts val="1733"/>
                  </a:lnSpc>
                </a:pPr>
                <a:r>
                  <a:rPr sz="1600" spc="-27" dirty="0">
                    <a:solidFill>
                      <a:prstClr val="black"/>
                    </a:solidFill>
                    <a:latin typeface="Arial"/>
                    <a:cs typeface="Arial"/>
                  </a:rPr>
                  <a:t>1994</a:t>
                </a:r>
                <a:endParaRPr sz="1600" dirty="0">
                  <a:solidFill>
                    <a:prstClr val="black"/>
                  </a:solidFill>
                  <a:latin typeface="Arial"/>
                  <a:cs typeface="Arial"/>
                </a:endParaRPr>
              </a:p>
              <a:p>
                <a:pPr marL="16933" defTabSz="1219170">
                  <a:lnSpc>
                    <a:spcPts val="1733"/>
                  </a:lnSpc>
                </a:pPr>
                <a:r>
                  <a:rPr sz="1600" spc="-27" dirty="0">
                    <a:solidFill>
                      <a:prstClr val="black"/>
                    </a:solidFill>
                    <a:latin typeface="Arial"/>
                    <a:cs typeface="Arial"/>
                  </a:rPr>
                  <a:t>1995</a:t>
                </a:r>
                <a:endParaRPr sz="1600" dirty="0">
                  <a:solidFill>
                    <a:prstClr val="black"/>
                  </a:solidFill>
                  <a:latin typeface="Arial"/>
                  <a:cs typeface="Arial"/>
                </a:endParaRPr>
              </a:p>
              <a:p>
                <a:pPr marL="16933" defTabSz="1219170">
                  <a:lnSpc>
                    <a:spcPts val="1733"/>
                  </a:lnSpc>
                </a:pPr>
                <a:r>
                  <a:rPr sz="1600" spc="-27" dirty="0">
                    <a:solidFill>
                      <a:prstClr val="black"/>
                    </a:solidFill>
                    <a:latin typeface="Arial"/>
                    <a:cs typeface="Arial"/>
                  </a:rPr>
                  <a:t>1998</a:t>
                </a:r>
                <a:endParaRPr sz="1600" dirty="0">
                  <a:solidFill>
                    <a:prstClr val="black"/>
                  </a:solidFill>
                  <a:latin typeface="Arial"/>
                  <a:cs typeface="Arial"/>
                </a:endParaRPr>
              </a:p>
              <a:p>
                <a:pPr marL="16933" defTabSz="1219170">
                  <a:lnSpc>
                    <a:spcPts val="1720"/>
                  </a:lnSpc>
                </a:pPr>
                <a:r>
                  <a:rPr sz="1600" spc="-27" dirty="0">
                    <a:solidFill>
                      <a:prstClr val="black"/>
                    </a:solidFill>
                    <a:latin typeface="Arial"/>
                    <a:cs typeface="Arial"/>
                  </a:rPr>
                  <a:t>1999</a:t>
                </a:r>
                <a:endParaRPr sz="1600" dirty="0">
                  <a:solidFill>
                    <a:prstClr val="black"/>
                  </a:solidFill>
                  <a:latin typeface="Arial"/>
                  <a:cs typeface="Arial"/>
                </a:endParaRPr>
              </a:p>
              <a:p>
                <a:pPr marL="16933" defTabSz="1219170">
                  <a:lnSpc>
                    <a:spcPts val="1720"/>
                  </a:lnSpc>
                </a:pPr>
                <a:r>
                  <a:rPr sz="1600" spc="-27" dirty="0">
                    <a:solidFill>
                      <a:prstClr val="black"/>
                    </a:solidFill>
                    <a:latin typeface="Arial"/>
                    <a:cs typeface="Arial"/>
                  </a:rPr>
                  <a:t>2001</a:t>
                </a:r>
                <a:endParaRPr sz="1600" dirty="0">
                  <a:solidFill>
                    <a:prstClr val="black"/>
                  </a:solidFill>
                  <a:latin typeface="Arial"/>
                  <a:cs typeface="Arial"/>
                </a:endParaRPr>
              </a:p>
              <a:p>
                <a:pPr marL="23706" defTabSz="1219170">
                  <a:lnSpc>
                    <a:spcPts val="1733"/>
                  </a:lnSpc>
                </a:pPr>
                <a:r>
                  <a:rPr sz="1600" spc="-27" dirty="0">
                    <a:solidFill>
                      <a:prstClr val="black"/>
                    </a:solidFill>
                    <a:latin typeface="Arial"/>
                    <a:cs typeface="Arial"/>
                  </a:rPr>
                  <a:t>2003</a:t>
                </a:r>
                <a:endParaRPr sz="1600" dirty="0">
                  <a:solidFill>
                    <a:prstClr val="black"/>
                  </a:solidFill>
                  <a:latin typeface="Arial"/>
                  <a:cs typeface="Arial"/>
                </a:endParaRPr>
              </a:p>
              <a:p>
                <a:pPr marL="16933" defTabSz="1219170">
                  <a:lnSpc>
                    <a:spcPts val="1733"/>
                  </a:lnSpc>
                </a:pPr>
                <a:r>
                  <a:rPr sz="1600" spc="-27" dirty="0">
                    <a:solidFill>
                      <a:prstClr val="black"/>
                    </a:solidFill>
                    <a:latin typeface="Arial"/>
                    <a:cs typeface="Arial"/>
                  </a:rPr>
                  <a:t>2005</a:t>
                </a:r>
                <a:endParaRPr sz="1600" dirty="0">
                  <a:solidFill>
                    <a:prstClr val="black"/>
                  </a:solidFill>
                  <a:latin typeface="Arial"/>
                  <a:cs typeface="Arial"/>
                </a:endParaRPr>
              </a:p>
              <a:p>
                <a:pPr marL="16933" defTabSz="1219170">
                  <a:lnSpc>
                    <a:spcPts val="1733"/>
                  </a:lnSpc>
                </a:pPr>
                <a:r>
                  <a:rPr sz="1600" spc="-27" dirty="0">
                    <a:solidFill>
                      <a:prstClr val="black"/>
                    </a:solidFill>
                    <a:latin typeface="Arial"/>
                    <a:cs typeface="Arial"/>
                  </a:rPr>
                  <a:t>2007</a:t>
                </a:r>
                <a:endParaRPr sz="1600" dirty="0">
                  <a:solidFill>
                    <a:prstClr val="black"/>
                  </a:solidFill>
                  <a:latin typeface="Arial"/>
                  <a:cs typeface="Arial"/>
                </a:endParaRPr>
              </a:p>
              <a:p>
                <a:pPr marL="16933" defTabSz="1219170">
                  <a:lnSpc>
                    <a:spcPts val="1720"/>
                  </a:lnSpc>
                </a:pPr>
                <a:r>
                  <a:rPr sz="1600" spc="-27" dirty="0">
                    <a:solidFill>
                      <a:prstClr val="black"/>
                    </a:solidFill>
                    <a:latin typeface="Arial"/>
                    <a:cs typeface="Arial"/>
                  </a:rPr>
                  <a:t>2009</a:t>
                </a:r>
                <a:endParaRPr sz="1600" dirty="0">
                  <a:solidFill>
                    <a:prstClr val="black"/>
                  </a:solidFill>
                  <a:latin typeface="Arial"/>
                  <a:cs typeface="Arial"/>
                </a:endParaRPr>
              </a:p>
              <a:p>
                <a:pPr marL="16933" defTabSz="1219170">
                  <a:lnSpc>
                    <a:spcPts val="1720"/>
                  </a:lnSpc>
                </a:pPr>
                <a:r>
                  <a:rPr sz="1600" spc="-27" dirty="0">
                    <a:solidFill>
                      <a:prstClr val="black"/>
                    </a:solidFill>
                    <a:latin typeface="Arial"/>
                    <a:cs typeface="Arial"/>
                  </a:rPr>
                  <a:t>2009</a:t>
                </a:r>
                <a:endParaRPr sz="1600" dirty="0">
                  <a:solidFill>
                    <a:prstClr val="black"/>
                  </a:solidFill>
                  <a:latin typeface="Arial"/>
                  <a:cs typeface="Arial"/>
                </a:endParaRPr>
              </a:p>
              <a:p>
                <a:pPr marL="16933" defTabSz="1219170">
                  <a:lnSpc>
                    <a:spcPts val="1733"/>
                  </a:lnSpc>
                </a:pPr>
                <a:r>
                  <a:rPr sz="1600" spc="-27" dirty="0">
                    <a:solidFill>
                      <a:prstClr val="black"/>
                    </a:solidFill>
                    <a:latin typeface="Arial"/>
                    <a:cs typeface="Arial"/>
                  </a:rPr>
                  <a:t>2009</a:t>
                </a:r>
                <a:endParaRPr sz="1600" dirty="0">
                  <a:solidFill>
                    <a:prstClr val="black"/>
                  </a:solidFill>
                  <a:latin typeface="Arial"/>
                  <a:cs typeface="Arial"/>
                </a:endParaRPr>
              </a:p>
              <a:p>
                <a:pPr marL="16933" defTabSz="1219170">
                  <a:lnSpc>
                    <a:spcPts val="1733"/>
                  </a:lnSpc>
                </a:pPr>
                <a:r>
                  <a:rPr sz="1600" spc="-27" dirty="0">
                    <a:solidFill>
                      <a:prstClr val="black"/>
                    </a:solidFill>
                    <a:latin typeface="Arial"/>
                    <a:cs typeface="Arial"/>
                  </a:rPr>
                  <a:t>2010</a:t>
                </a:r>
                <a:endParaRPr sz="1600" dirty="0">
                  <a:solidFill>
                    <a:prstClr val="black"/>
                  </a:solidFill>
                  <a:latin typeface="Arial"/>
                  <a:cs typeface="Arial"/>
                </a:endParaRPr>
              </a:p>
              <a:p>
                <a:pPr marL="16933" defTabSz="1219170">
                  <a:lnSpc>
                    <a:spcPts val="1733"/>
                  </a:lnSpc>
                </a:pPr>
                <a:r>
                  <a:rPr sz="1600" spc="-27" dirty="0">
                    <a:solidFill>
                      <a:prstClr val="black"/>
                    </a:solidFill>
                    <a:latin typeface="Arial"/>
                    <a:cs typeface="Arial"/>
                  </a:rPr>
                  <a:t>2011</a:t>
                </a:r>
                <a:endParaRPr sz="1600" dirty="0">
                  <a:solidFill>
                    <a:prstClr val="black"/>
                  </a:solidFill>
                  <a:latin typeface="Arial"/>
                  <a:cs typeface="Arial"/>
                </a:endParaRPr>
              </a:p>
              <a:p>
                <a:pPr marL="16933" defTabSz="1219170">
                  <a:lnSpc>
                    <a:spcPts val="1827"/>
                  </a:lnSpc>
                </a:pPr>
                <a:r>
                  <a:rPr sz="1600" spc="-27" dirty="0">
                    <a:solidFill>
                      <a:prstClr val="black"/>
                    </a:solidFill>
                    <a:latin typeface="Arial"/>
                    <a:cs typeface="Arial"/>
                  </a:rPr>
                  <a:t>2012</a:t>
                </a:r>
                <a:endParaRPr lang="en-US" sz="1600" spc="-27" dirty="0">
                  <a:solidFill>
                    <a:prstClr val="black"/>
                  </a:solidFill>
                  <a:latin typeface="Arial"/>
                  <a:cs typeface="Arial"/>
                </a:endParaRPr>
              </a:p>
              <a:p>
                <a:pPr marL="16933" defTabSz="1219170">
                  <a:lnSpc>
                    <a:spcPts val="1827"/>
                  </a:lnSpc>
                </a:pPr>
                <a:r>
                  <a:rPr lang="en-US" sz="1600" spc="-27" dirty="0">
                    <a:solidFill>
                      <a:prstClr val="black"/>
                    </a:solidFill>
                    <a:latin typeface="Arial"/>
                    <a:cs typeface="Arial"/>
                  </a:rPr>
                  <a:t>2013</a:t>
                </a:r>
              </a:p>
              <a:p>
                <a:pPr marL="16933" defTabSz="1219170">
                  <a:lnSpc>
                    <a:spcPts val="1827"/>
                  </a:lnSpc>
                </a:pPr>
                <a:r>
                  <a:rPr lang="en-US" sz="1600" spc="-27" dirty="0">
                    <a:solidFill>
                      <a:prstClr val="black"/>
                    </a:solidFill>
                    <a:latin typeface="Arial"/>
                    <a:cs typeface="Arial"/>
                  </a:rPr>
                  <a:t>2015</a:t>
                </a:r>
              </a:p>
              <a:p>
                <a:pPr marL="16933" defTabSz="1219170">
                  <a:lnSpc>
                    <a:spcPts val="1827"/>
                  </a:lnSpc>
                </a:pPr>
                <a:r>
                  <a:rPr lang="en-US" sz="1600" spc="-27" dirty="0">
                    <a:solidFill>
                      <a:prstClr val="black"/>
                    </a:solidFill>
                    <a:latin typeface="Arial"/>
                    <a:cs typeface="Arial"/>
                  </a:rPr>
                  <a:t>2015</a:t>
                </a:r>
              </a:p>
              <a:p>
                <a:pPr marL="16933" defTabSz="1219170">
                  <a:lnSpc>
                    <a:spcPts val="1827"/>
                  </a:lnSpc>
                </a:pPr>
                <a:r>
                  <a:rPr lang="en-US" sz="1600" spc="-27" dirty="0">
                    <a:solidFill>
                      <a:prstClr val="black"/>
                    </a:solidFill>
                    <a:latin typeface="Arial"/>
                    <a:cs typeface="Arial"/>
                  </a:rPr>
                  <a:t>2018</a:t>
                </a:r>
              </a:p>
              <a:p>
                <a:pPr marL="16933" defTabSz="1219170">
                  <a:lnSpc>
                    <a:spcPts val="1827"/>
                  </a:lnSpc>
                </a:pPr>
                <a:endParaRPr lang="en-US" sz="1600" spc="-27" dirty="0">
                  <a:solidFill>
                    <a:prstClr val="black"/>
                  </a:solidFill>
                  <a:latin typeface="Arial"/>
                  <a:cs typeface="Arial"/>
                </a:endParaRPr>
              </a:p>
              <a:p>
                <a:pPr marL="16933" defTabSz="1219170">
                  <a:lnSpc>
                    <a:spcPts val="1827"/>
                  </a:lnSpc>
                </a:pPr>
                <a:r>
                  <a:rPr lang="en-US" sz="1600" spc="-27" dirty="0">
                    <a:solidFill>
                      <a:prstClr val="black"/>
                    </a:solidFill>
                    <a:latin typeface="Arial"/>
                    <a:cs typeface="Arial"/>
                  </a:rPr>
                  <a:t>2019</a:t>
                </a:r>
              </a:p>
              <a:p>
                <a:pPr marL="16933" defTabSz="1219170">
                  <a:lnSpc>
                    <a:spcPts val="1827"/>
                  </a:lnSpc>
                </a:pPr>
                <a:r>
                  <a:rPr lang="en-US" sz="1600" spc="-27" dirty="0">
                    <a:solidFill>
                      <a:prstClr val="black"/>
                    </a:solidFill>
                    <a:latin typeface="Arial"/>
                    <a:cs typeface="Arial"/>
                  </a:rPr>
                  <a:t>2020</a:t>
                </a:r>
              </a:p>
              <a:p>
                <a:pPr marL="16933" defTabSz="1219170">
                  <a:lnSpc>
                    <a:spcPts val="1827"/>
                  </a:lnSpc>
                </a:pPr>
                <a:r>
                  <a:rPr lang="en-US" sz="1600" spc="-27" dirty="0">
                    <a:solidFill>
                      <a:prstClr val="black"/>
                    </a:solidFill>
                    <a:latin typeface="Arial"/>
                    <a:cs typeface="Arial"/>
                  </a:rPr>
                  <a:t>2020</a:t>
                </a:r>
              </a:p>
              <a:p>
                <a:pPr marL="16933" defTabSz="1219170">
                  <a:lnSpc>
                    <a:spcPts val="1827"/>
                  </a:lnSpc>
                </a:pPr>
                <a:r>
                  <a:rPr lang="en-US" sz="1600" spc="-27" dirty="0">
                    <a:solidFill>
                      <a:prstClr val="black"/>
                    </a:solidFill>
                    <a:latin typeface="Arial"/>
                    <a:cs typeface="Arial"/>
                  </a:rPr>
                  <a:t>2023</a:t>
                </a:r>
              </a:p>
              <a:p>
                <a:pPr marL="16933" defTabSz="1219170">
                  <a:lnSpc>
                    <a:spcPts val="1827"/>
                  </a:lnSpc>
                </a:pPr>
                <a:r>
                  <a:rPr lang="en-US" sz="1600" spc="-27" dirty="0">
                    <a:solidFill>
                      <a:prstClr val="black"/>
                    </a:solidFill>
                    <a:latin typeface="Arial"/>
                    <a:cs typeface="Arial"/>
                  </a:rPr>
                  <a:t>2020-Skr</a:t>
                </a:r>
                <a:endParaRPr sz="160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81" name="Rectangle 80"/>
            <p:cNvSpPr/>
            <p:nvPr/>
          </p:nvSpPr>
          <p:spPr>
            <a:xfrm>
              <a:off x="0" y="-19050"/>
              <a:ext cx="2667557" cy="3770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/>
              <a:r>
                <a:rPr lang="en-US" sz="2667" b="1" dirty="0">
                  <a:solidFill>
                    <a:prstClr val="black"/>
                  </a:solidFill>
                  <a:latin typeface="Montserrat" pitchFamily="2" charset="0"/>
                  <a:cs typeface="Arial" pitchFamily="34" charset="0"/>
                </a:rPr>
                <a:t>RIWAYAT JABATAN :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4498864" y="0"/>
            <a:ext cx="7693137" cy="6858000"/>
            <a:chOff x="3374147" y="0"/>
            <a:chExt cx="5769853" cy="5143500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3374147" y="0"/>
              <a:ext cx="0" cy="5143500"/>
            </a:xfrm>
            <a:prstGeom prst="line">
              <a:avLst/>
            </a:prstGeom>
            <a:ln w="38100">
              <a:solidFill>
                <a:srgbClr val="FF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3374147" y="1357375"/>
              <a:ext cx="5769853" cy="0"/>
            </a:xfrm>
            <a:prstGeom prst="line">
              <a:avLst/>
            </a:prstGeom>
            <a:ln w="38100">
              <a:solidFill>
                <a:srgbClr val="FF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6451549" y="1368950"/>
              <a:ext cx="0" cy="3774550"/>
            </a:xfrm>
            <a:prstGeom prst="line">
              <a:avLst/>
            </a:prstGeom>
            <a:ln w="38100">
              <a:solidFill>
                <a:srgbClr val="FF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6465023" y="3257550"/>
              <a:ext cx="2678977" cy="0"/>
            </a:xfrm>
            <a:prstGeom prst="line">
              <a:avLst/>
            </a:prstGeom>
            <a:ln w="38100">
              <a:solidFill>
                <a:srgbClr val="FF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8636000" y="4542633"/>
            <a:ext cx="2851691" cy="1190190"/>
            <a:chOff x="6477000" y="3673956"/>
            <a:chExt cx="2138768" cy="892642"/>
          </a:xfrm>
        </p:grpSpPr>
        <p:sp>
          <p:nvSpPr>
            <p:cNvPr id="10" name="object 177"/>
            <p:cNvSpPr txBox="1"/>
            <p:nvPr/>
          </p:nvSpPr>
          <p:spPr>
            <a:xfrm>
              <a:off x="7867103" y="3943350"/>
              <a:ext cx="748665" cy="566821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R="6773" algn="r" defTabSz="1219170">
                <a:spcBef>
                  <a:spcPts val="133"/>
                </a:spcBef>
              </a:pPr>
              <a:r>
                <a:rPr sz="1600" spc="-13" dirty="0">
                  <a:solidFill>
                    <a:prstClr val="black"/>
                  </a:solidFill>
                  <a:latin typeface="Arial"/>
                  <a:cs typeface="Arial"/>
                </a:rPr>
                <a:t>1985-</a:t>
              </a:r>
              <a:r>
                <a:rPr sz="1600" spc="-27" dirty="0">
                  <a:solidFill>
                    <a:prstClr val="black"/>
                  </a:solidFill>
                  <a:latin typeface="Arial"/>
                  <a:cs typeface="Arial"/>
                </a:rPr>
                <a:t>1987</a:t>
              </a:r>
              <a:endParaRPr sz="1600" dirty="0">
                <a:solidFill>
                  <a:prstClr val="black"/>
                </a:solidFill>
                <a:latin typeface="Arial"/>
                <a:cs typeface="Arial"/>
              </a:endParaRPr>
            </a:p>
            <a:p>
              <a:pPr marR="11006" algn="r" defTabSz="1219170">
                <a:spcBef>
                  <a:spcPts val="7"/>
                </a:spcBef>
              </a:pPr>
              <a:r>
                <a:rPr sz="1600" spc="-27" dirty="0">
                  <a:solidFill>
                    <a:prstClr val="black"/>
                  </a:solidFill>
                  <a:latin typeface="Arial"/>
                  <a:cs typeface="Arial"/>
                </a:rPr>
                <a:t>1999</a:t>
              </a:r>
              <a:endParaRPr sz="1600" dirty="0">
                <a:solidFill>
                  <a:prstClr val="black"/>
                </a:solidFill>
                <a:latin typeface="Arial"/>
                <a:cs typeface="Arial"/>
              </a:endParaRPr>
            </a:p>
            <a:p>
              <a:pPr marR="11006" algn="r" defTabSz="1219170"/>
              <a:r>
                <a:rPr sz="1600" spc="-27" dirty="0">
                  <a:solidFill>
                    <a:prstClr val="black"/>
                  </a:solidFill>
                  <a:latin typeface="Arial"/>
                  <a:cs typeface="Arial"/>
                </a:rPr>
                <a:t>2004</a:t>
              </a:r>
              <a:endParaRPr sz="16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500611" y="3943350"/>
              <a:ext cx="1412396" cy="6232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70"/>
              <a:r>
                <a:rPr lang="en-US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OPS TIM-TIM</a:t>
              </a:r>
            </a:p>
            <a:p>
              <a:pPr defTabSz="1219170"/>
              <a:r>
                <a:rPr lang="en-US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OPS IRJA</a:t>
              </a:r>
            </a:p>
            <a:p>
              <a:pPr defTabSz="1219170"/>
              <a:r>
                <a:rPr lang="en-US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OPS ACEH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477000" y="3673956"/>
              <a:ext cx="1287853" cy="2847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/>
              <a:r>
                <a:rPr lang="en-US" sz="1867" b="1" dirty="0">
                  <a:solidFill>
                    <a:prstClr val="black"/>
                  </a:solidFill>
                  <a:latin typeface="Montserrat" pitchFamily="2" charset="0"/>
                  <a:cs typeface="Arial" pitchFamily="34" charset="0"/>
                </a:rPr>
                <a:t>PENUGASAN</a:t>
              </a:r>
              <a:endParaRPr lang="en-US" sz="1867" b="1" dirty="0">
                <a:solidFill>
                  <a:prstClr val="black"/>
                </a:solidFill>
                <a:latin typeface="Montserrat" pitchFamily="2" charset="0"/>
              </a:endParaRPr>
            </a:p>
          </p:txBody>
        </p:sp>
      </p:grpSp>
      <p:pic>
        <p:nvPicPr>
          <p:cNvPr id="36" name="Picture 3" descr="D:\KWARNAS\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275" y="6024034"/>
            <a:ext cx="3634525" cy="135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8698767" y="1905001"/>
            <a:ext cx="3432779" cy="2830518"/>
            <a:chOff x="6524075" y="1428750"/>
            <a:chExt cx="2574584" cy="2122888"/>
          </a:xfrm>
        </p:grpSpPr>
        <p:sp>
          <p:nvSpPr>
            <p:cNvPr id="92" name="object 234"/>
            <p:cNvSpPr txBox="1"/>
            <p:nvPr/>
          </p:nvSpPr>
          <p:spPr>
            <a:xfrm>
              <a:off x="6540841" y="1678737"/>
              <a:ext cx="1272540" cy="1872901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338658" indent="-284473" defTabSz="1219170">
                <a:spcBef>
                  <a:spcPts val="133"/>
                </a:spcBef>
                <a:buFontTx/>
                <a:buAutoNum type="arabicPeriod"/>
                <a:tabLst>
                  <a:tab pos="339505" algn="l"/>
                </a:tabLst>
              </a:pPr>
              <a:r>
                <a:rPr sz="1600" spc="-13" dirty="0">
                  <a:solidFill>
                    <a:prstClr val="black"/>
                  </a:solidFill>
                  <a:latin typeface="Arial"/>
                  <a:cs typeface="Arial"/>
                </a:rPr>
                <a:t>LETDA</a:t>
              </a:r>
              <a:endParaRPr sz="1600" dirty="0">
                <a:solidFill>
                  <a:prstClr val="black"/>
                </a:solidFill>
                <a:latin typeface="Arial"/>
                <a:cs typeface="Arial"/>
              </a:endParaRPr>
            </a:p>
            <a:p>
              <a:pPr marL="338658" indent="-284473" defTabSz="1219170">
                <a:spcBef>
                  <a:spcPts val="7"/>
                </a:spcBef>
                <a:buFontTx/>
                <a:buAutoNum type="arabicPeriod"/>
                <a:tabLst>
                  <a:tab pos="339505" algn="l"/>
                </a:tabLst>
              </a:pPr>
              <a:r>
                <a:rPr sz="1600" spc="-13" dirty="0">
                  <a:solidFill>
                    <a:prstClr val="black"/>
                  </a:solidFill>
                  <a:latin typeface="Arial"/>
                  <a:cs typeface="Arial"/>
                </a:rPr>
                <a:t>LETTU</a:t>
              </a:r>
              <a:endParaRPr sz="1600" dirty="0">
                <a:solidFill>
                  <a:prstClr val="black"/>
                </a:solidFill>
                <a:latin typeface="Arial"/>
                <a:cs typeface="Arial"/>
              </a:endParaRPr>
            </a:p>
            <a:p>
              <a:pPr marL="338658" indent="-284473" defTabSz="1219170">
                <a:buFontTx/>
                <a:buAutoNum type="arabicPeriod"/>
                <a:tabLst>
                  <a:tab pos="339505" algn="l"/>
                </a:tabLst>
              </a:pPr>
              <a:r>
                <a:rPr sz="1600" spc="-13" dirty="0">
                  <a:solidFill>
                    <a:prstClr val="black"/>
                  </a:solidFill>
                  <a:latin typeface="Arial"/>
                  <a:cs typeface="Arial"/>
                </a:rPr>
                <a:t>KAPTEN</a:t>
              </a:r>
              <a:endParaRPr sz="1600" dirty="0">
                <a:solidFill>
                  <a:prstClr val="black"/>
                </a:solidFill>
                <a:latin typeface="Arial"/>
                <a:cs typeface="Arial"/>
              </a:endParaRPr>
            </a:p>
            <a:p>
              <a:pPr marL="338658" indent="-284473" defTabSz="1219170">
                <a:buFontTx/>
                <a:buAutoNum type="arabicPeriod"/>
                <a:tabLst>
                  <a:tab pos="339505" algn="l"/>
                </a:tabLst>
              </a:pPr>
              <a:r>
                <a:rPr sz="1600" spc="-13" dirty="0">
                  <a:solidFill>
                    <a:prstClr val="black"/>
                  </a:solidFill>
                  <a:latin typeface="Arial"/>
                  <a:cs typeface="Arial"/>
                </a:rPr>
                <a:t>MAYOR</a:t>
              </a:r>
              <a:endParaRPr sz="1600" dirty="0">
                <a:solidFill>
                  <a:prstClr val="black"/>
                </a:solidFill>
                <a:latin typeface="Arial"/>
                <a:cs typeface="Arial"/>
              </a:endParaRPr>
            </a:p>
            <a:p>
              <a:pPr marL="338658" indent="-284473" defTabSz="1219170">
                <a:buFontTx/>
                <a:buAutoNum type="arabicPeriod"/>
                <a:tabLst>
                  <a:tab pos="339505" algn="l"/>
                </a:tabLst>
              </a:pPr>
              <a:r>
                <a:rPr sz="1600" spc="-13" dirty="0">
                  <a:solidFill>
                    <a:prstClr val="black"/>
                  </a:solidFill>
                  <a:latin typeface="Arial"/>
                  <a:cs typeface="Arial"/>
                </a:rPr>
                <a:t>LETKOL</a:t>
              </a:r>
              <a:endParaRPr sz="1600" dirty="0">
                <a:solidFill>
                  <a:prstClr val="black"/>
                </a:solidFill>
                <a:latin typeface="Arial"/>
                <a:cs typeface="Arial"/>
              </a:endParaRPr>
            </a:p>
            <a:p>
              <a:pPr marL="338658" indent="-284473" defTabSz="1219170">
                <a:buFontTx/>
                <a:buAutoNum type="arabicPeriod"/>
                <a:tabLst>
                  <a:tab pos="339505" algn="l"/>
                </a:tabLst>
              </a:pPr>
              <a:r>
                <a:rPr sz="1600" spc="-13" dirty="0">
                  <a:solidFill>
                    <a:prstClr val="black"/>
                  </a:solidFill>
                  <a:latin typeface="Arial"/>
                  <a:cs typeface="Arial"/>
                </a:rPr>
                <a:t>KOLONEL</a:t>
              </a:r>
              <a:endParaRPr sz="1600" dirty="0">
                <a:solidFill>
                  <a:prstClr val="black"/>
                </a:solidFill>
                <a:latin typeface="Arial"/>
                <a:cs typeface="Arial"/>
              </a:endParaRPr>
            </a:p>
            <a:p>
              <a:pPr marL="338658" indent="-284473" defTabSz="1219170">
                <a:buFontTx/>
                <a:buAutoNum type="arabicPeriod"/>
                <a:tabLst>
                  <a:tab pos="339505" algn="l"/>
                </a:tabLst>
              </a:pPr>
              <a:r>
                <a:rPr sz="1600" spc="-13" dirty="0">
                  <a:solidFill>
                    <a:prstClr val="black"/>
                  </a:solidFill>
                  <a:latin typeface="Arial"/>
                  <a:cs typeface="Arial"/>
                </a:rPr>
                <a:t>BRIGJEN</a:t>
              </a:r>
              <a:endParaRPr sz="1600" dirty="0">
                <a:solidFill>
                  <a:prstClr val="black"/>
                </a:solidFill>
                <a:latin typeface="Arial"/>
                <a:cs typeface="Arial"/>
              </a:endParaRPr>
            </a:p>
            <a:p>
              <a:pPr marL="16933" marR="6773" indent="322572" defTabSz="1219170">
                <a:lnSpc>
                  <a:spcPct val="92000"/>
                </a:lnSpc>
                <a:spcBef>
                  <a:spcPts val="152"/>
                </a:spcBef>
                <a:buFontTx/>
                <a:buAutoNum type="arabicPeriod"/>
                <a:tabLst>
                  <a:tab pos="339505" algn="l"/>
                </a:tabLst>
              </a:pPr>
              <a:r>
                <a:rPr sz="1600" spc="-13" dirty="0">
                  <a:solidFill>
                    <a:prstClr val="black"/>
                  </a:solidFill>
                  <a:latin typeface="Arial"/>
                  <a:cs typeface="Arial"/>
                </a:rPr>
                <a:t>MAYJEN </a:t>
              </a:r>
              <a:endParaRPr lang="en-US" sz="1600" spc="-13" dirty="0">
                <a:solidFill>
                  <a:prstClr val="black"/>
                </a:solidFill>
                <a:latin typeface="Arial"/>
                <a:cs typeface="Arial"/>
              </a:endParaRPr>
            </a:p>
            <a:p>
              <a:pPr marL="16933" marR="6773" defTabSz="1219170">
                <a:lnSpc>
                  <a:spcPct val="92000"/>
                </a:lnSpc>
                <a:spcBef>
                  <a:spcPts val="152"/>
                </a:spcBef>
                <a:tabLst>
                  <a:tab pos="339505" algn="l"/>
                </a:tabLst>
              </a:pPr>
              <a:endParaRPr lang="en-US" sz="1600" spc="-13" dirty="0">
                <a:solidFill>
                  <a:prstClr val="black"/>
                </a:solidFill>
                <a:latin typeface="Arial"/>
                <a:cs typeface="Arial"/>
              </a:endParaRPr>
            </a:p>
            <a:p>
              <a:pPr marL="16933" marR="6773" defTabSz="1219170">
                <a:lnSpc>
                  <a:spcPct val="92000"/>
                </a:lnSpc>
                <a:spcBef>
                  <a:spcPts val="152"/>
                </a:spcBef>
                <a:tabLst>
                  <a:tab pos="339505" algn="l"/>
                </a:tabLst>
              </a:pPr>
              <a:endParaRPr lang="en-US" sz="1600" spc="-13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93" name="object 243"/>
            <p:cNvSpPr txBox="1"/>
            <p:nvPr/>
          </p:nvSpPr>
          <p:spPr>
            <a:xfrm>
              <a:off x="7822017" y="1678737"/>
              <a:ext cx="799465" cy="1490151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defTabSz="1219170">
                <a:spcBef>
                  <a:spcPts val="133"/>
                </a:spcBef>
              </a:pPr>
              <a:r>
                <a:rPr sz="1600" spc="-13" dirty="0">
                  <a:solidFill>
                    <a:prstClr val="black"/>
                  </a:solidFill>
                  <a:latin typeface="Arial"/>
                  <a:cs typeface="Arial"/>
                </a:rPr>
                <a:t>27-09-</a:t>
              </a:r>
              <a:r>
                <a:rPr sz="1600" spc="-27" dirty="0">
                  <a:solidFill>
                    <a:prstClr val="black"/>
                  </a:solidFill>
                  <a:latin typeface="Arial"/>
                  <a:cs typeface="Arial"/>
                </a:rPr>
                <a:t>1984</a:t>
              </a:r>
              <a:endParaRPr sz="1600" dirty="0">
                <a:solidFill>
                  <a:prstClr val="black"/>
                </a:solidFill>
                <a:latin typeface="Arial"/>
                <a:cs typeface="Arial"/>
              </a:endParaRPr>
            </a:p>
            <a:p>
              <a:pPr marL="16933" defTabSz="1219170">
                <a:spcBef>
                  <a:spcPts val="7"/>
                </a:spcBef>
              </a:pPr>
              <a:r>
                <a:rPr sz="1600" spc="-27" dirty="0">
                  <a:solidFill>
                    <a:prstClr val="black"/>
                  </a:solidFill>
                  <a:latin typeface="Arial"/>
                  <a:cs typeface="Arial"/>
                </a:rPr>
                <a:t>01-04-1988</a:t>
              </a:r>
              <a:endParaRPr sz="1600" dirty="0">
                <a:solidFill>
                  <a:prstClr val="black"/>
                </a:solidFill>
                <a:latin typeface="Arial"/>
                <a:cs typeface="Arial"/>
              </a:endParaRPr>
            </a:p>
            <a:p>
              <a:pPr marL="16933" defTabSz="1219170"/>
              <a:r>
                <a:rPr sz="1600" spc="-27" dirty="0">
                  <a:solidFill>
                    <a:prstClr val="black"/>
                  </a:solidFill>
                  <a:latin typeface="Arial"/>
                  <a:cs typeface="Arial"/>
                </a:rPr>
                <a:t>01-04-1991</a:t>
              </a:r>
              <a:endParaRPr sz="1600" dirty="0">
                <a:solidFill>
                  <a:prstClr val="black"/>
                </a:solidFill>
                <a:latin typeface="Arial"/>
                <a:cs typeface="Arial"/>
              </a:endParaRPr>
            </a:p>
            <a:p>
              <a:pPr marL="16933" defTabSz="1219170"/>
              <a:r>
                <a:rPr sz="1600" spc="-27" dirty="0">
                  <a:solidFill>
                    <a:prstClr val="black"/>
                  </a:solidFill>
                  <a:latin typeface="Arial"/>
                  <a:cs typeface="Arial"/>
                </a:rPr>
                <a:t>01-10-1995</a:t>
              </a:r>
              <a:endParaRPr sz="1600" dirty="0">
                <a:solidFill>
                  <a:prstClr val="black"/>
                </a:solidFill>
                <a:latin typeface="Arial"/>
                <a:cs typeface="Arial"/>
              </a:endParaRPr>
            </a:p>
            <a:p>
              <a:pPr marL="16933" defTabSz="1219170"/>
              <a:r>
                <a:rPr sz="1600" spc="-27" dirty="0">
                  <a:solidFill>
                    <a:prstClr val="black"/>
                  </a:solidFill>
                  <a:latin typeface="Arial"/>
                  <a:cs typeface="Arial"/>
                </a:rPr>
                <a:t>01-10-1999</a:t>
              </a:r>
              <a:endParaRPr sz="1600" dirty="0">
                <a:solidFill>
                  <a:prstClr val="black"/>
                </a:solidFill>
                <a:latin typeface="Arial"/>
                <a:cs typeface="Arial"/>
              </a:endParaRPr>
            </a:p>
            <a:p>
              <a:pPr marL="16933" defTabSz="1219170"/>
              <a:r>
                <a:rPr sz="1600" spc="-13" dirty="0">
                  <a:solidFill>
                    <a:prstClr val="black"/>
                  </a:solidFill>
                  <a:latin typeface="Arial"/>
                  <a:cs typeface="Arial"/>
                </a:rPr>
                <a:t>01-04-</a:t>
              </a:r>
              <a:r>
                <a:rPr sz="1600" spc="-27" dirty="0">
                  <a:solidFill>
                    <a:prstClr val="black"/>
                  </a:solidFill>
                  <a:latin typeface="Arial"/>
                  <a:cs typeface="Arial"/>
                </a:rPr>
                <a:t>2005</a:t>
              </a:r>
              <a:endParaRPr sz="1600" dirty="0">
                <a:solidFill>
                  <a:prstClr val="black"/>
                </a:solidFill>
                <a:latin typeface="Arial"/>
                <a:cs typeface="Arial"/>
              </a:endParaRPr>
            </a:p>
            <a:p>
              <a:pPr marL="16933" defTabSz="1219170"/>
              <a:r>
                <a:rPr sz="1600" spc="-27" dirty="0">
                  <a:solidFill>
                    <a:prstClr val="black"/>
                  </a:solidFill>
                  <a:latin typeface="Arial"/>
                  <a:cs typeface="Arial"/>
                </a:rPr>
                <a:t>29-05-2010</a:t>
              </a:r>
              <a:endParaRPr sz="1600" dirty="0">
                <a:solidFill>
                  <a:prstClr val="black"/>
                </a:solidFill>
                <a:latin typeface="Arial"/>
                <a:cs typeface="Arial"/>
              </a:endParaRPr>
            </a:p>
            <a:p>
              <a:pPr marL="16933" defTabSz="1219170"/>
              <a:r>
                <a:rPr sz="1600" spc="-27" dirty="0">
                  <a:solidFill>
                    <a:prstClr val="black"/>
                  </a:solidFill>
                  <a:latin typeface="Arial"/>
                  <a:cs typeface="Arial"/>
                </a:rPr>
                <a:t>28-02-2011</a:t>
              </a:r>
              <a:endParaRPr sz="16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37" name="object 179"/>
            <p:cNvSpPr txBox="1"/>
            <p:nvPr/>
          </p:nvSpPr>
          <p:spPr>
            <a:xfrm>
              <a:off x="6524075" y="1428750"/>
              <a:ext cx="2574584" cy="228316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 defTabSz="1219170">
                <a:spcBef>
                  <a:spcPts val="133"/>
                </a:spcBef>
              </a:pPr>
              <a:r>
                <a:rPr sz="1867" b="1" spc="-100" dirty="0">
                  <a:solidFill>
                    <a:prstClr val="black"/>
                  </a:solidFill>
                  <a:latin typeface="Montserrat" pitchFamily="2" charset="0"/>
                  <a:cs typeface="Arial"/>
                </a:rPr>
                <a:t>RIWAYAT</a:t>
              </a:r>
              <a:r>
                <a:rPr sz="1867" b="1" spc="20" dirty="0">
                  <a:solidFill>
                    <a:prstClr val="black"/>
                  </a:solidFill>
                  <a:latin typeface="Montserrat" pitchFamily="2" charset="0"/>
                  <a:cs typeface="Arial"/>
                </a:rPr>
                <a:t> </a:t>
              </a:r>
              <a:r>
                <a:rPr sz="1867" b="1" spc="-47" dirty="0">
                  <a:solidFill>
                    <a:prstClr val="black"/>
                  </a:solidFill>
                  <a:latin typeface="Montserrat" pitchFamily="2" charset="0"/>
                  <a:cs typeface="Arial"/>
                </a:rPr>
                <a:t>KEPANGKATAN</a:t>
              </a:r>
              <a:r>
                <a:rPr sz="1867" b="1" spc="-20" dirty="0">
                  <a:solidFill>
                    <a:prstClr val="black"/>
                  </a:solidFill>
                  <a:latin typeface="Montserrat" pitchFamily="2" charset="0"/>
                  <a:cs typeface="Arial"/>
                </a:rPr>
                <a:t> </a:t>
              </a:r>
              <a:r>
                <a:rPr sz="1867" b="1" spc="-67" dirty="0">
                  <a:solidFill>
                    <a:prstClr val="black"/>
                  </a:solidFill>
                  <a:latin typeface="Montserrat" pitchFamily="2" charset="0"/>
                  <a:cs typeface="Arial"/>
                </a:rPr>
                <a:t>:</a:t>
              </a:r>
              <a:endParaRPr sz="1867" dirty="0">
                <a:solidFill>
                  <a:prstClr val="black"/>
                </a:solidFill>
                <a:latin typeface="Montserrat" pitchFamily="2" charset="0"/>
                <a:cs typeface="Arial"/>
              </a:endParaRPr>
            </a:p>
          </p:txBody>
        </p:sp>
      </p:grpSp>
      <p:sp>
        <p:nvSpPr>
          <p:cNvPr id="32" name="Decagon 31"/>
          <p:cNvSpPr/>
          <p:nvPr/>
        </p:nvSpPr>
        <p:spPr>
          <a:xfrm>
            <a:off x="11582401" y="6259263"/>
            <a:ext cx="559303" cy="559303"/>
          </a:xfrm>
          <a:prstGeom prst="decag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11646295" y="6305462"/>
            <a:ext cx="431512" cy="515945"/>
          </a:xfrm>
        </p:spPr>
        <p:txBody>
          <a:bodyPr/>
          <a:lstStyle/>
          <a:p>
            <a:pPr algn="ctr" defTabSz="1219170"/>
            <a:r>
              <a:rPr lang="en-US" sz="2133" dirty="0">
                <a:solidFill>
                  <a:prstClr val="white"/>
                </a:solidFill>
                <a:latin typeface="AgencyFB" panose="02000806040000020003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6702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22351"/>
            <a:ext cx="12192000" cy="5835649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5931" y="130392"/>
            <a:ext cx="54123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933" algn="ctr" defTabSz="1219170">
              <a:spcBef>
                <a:spcPts val="53"/>
              </a:spcBef>
            </a:pPr>
            <a:r>
              <a:rPr lang="en-US" sz="4800" dirty="0" smtClean="0"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oper Black" panose="0208090404030B020404" pitchFamily="18" charset="0"/>
                <a:cs typeface="Cambria"/>
              </a:rPr>
              <a:t>PENDAHULUAN</a:t>
            </a:r>
            <a:endParaRPr lang="en-US" sz="4800" dirty="0">
              <a:solidFill>
                <a:schemeClr val="accent4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ooper Black" panose="0208090404030B020404" pitchFamily="18" charset="0"/>
              <a:cs typeface="Cambri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1" y="191354"/>
            <a:ext cx="8342987" cy="83429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49" y="1155700"/>
            <a:ext cx="12020657" cy="1028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773" algn="just" defTabSz="1219170">
              <a:lnSpc>
                <a:spcPct val="114000"/>
              </a:lnSpc>
            </a:pPr>
            <a:r>
              <a:rPr lang="en-US" sz="2400" b="1" dirty="0" err="1">
                <a:solidFill>
                  <a:prstClr val="black"/>
                </a:solidFill>
                <a:latin typeface="Montserrat" pitchFamily="2" charset="0"/>
                <a:cs typeface="Arial MT"/>
              </a:rPr>
              <a:t>Pemerintah</a:t>
            </a:r>
            <a:r>
              <a:rPr lang="en-US" sz="2400" b="1" dirty="0">
                <a:solidFill>
                  <a:prstClr val="black"/>
                </a:solidFill>
                <a:latin typeface="Montserrat" pitchFamily="2" charset="0"/>
                <a:cs typeface="Arial MT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Montserrat" pitchFamily="2" charset="0"/>
                <a:cs typeface="Arial MT"/>
              </a:rPr>
              <a:t>mll</a:t>
            </a:r>
            <a:r>
              <a:rPr lang="en-US" sz="2400" b="1" dirty="0" smtClean="0">
                <a:solidFill>
                  <a:prstClr val="black"/>
                </a:solidFill>
                <a:latin typeface="Montserrat" pitchFamily="2" charset="0"/>
                <a:cs typeface="Arial MT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Montserrat" pitchFamily="2" charset="0"/>
                <a:cs typeface="Arial MT"/>
              </a:rPr>
              <a:t>Kemen</a:t>
            </a:r>
            <a:r>
              <a:rPr lang="en-US" sz="2400" b="1" dirty="0" smtClean="0">
                <a:solidFill>
                  <a:prstClr val="black"/>
                </a:solidFill>
                <a:latin typeface="Montserrat" pitchFamily="2" charset="0"/>
                <a:cs typeface="Arial MT"/>
              </a:rPr>
              <a:t> PPN/</a:t>
            </a:r>
            <a:r>
              <a:rPr lang="en-US" sz="2400" b="1" dirty="0" err="1" smtClean="0">
                <a:solidFill>
                  <a:prstClr val="black"/>
                </a:solidFill>
                <a:latin typeface="Montserrat" pitchFamily="2" charset="0"/>
                <a:cs typeface="Arial MT"/>
              </a:rPr>
              <a:t>Bappenas</a:t>
            </a:r>
            <a:r>
              <a:rPr lang="en-US" sz="2400" b="1" dirty="0" smtClean="0">
                <a:solidFill>
                  <a:prstClr val="black"/>
                </a:solidFill>
                <a:latin typeface="Montserrat" pitchFamily="2" charset="0"/>
                <a:cs typeface="Arial MT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Montserrat" pitchFamily="2" charset="0"/>
                <a:cs typeface="Arial MT"/>
              </a:rPr>
              <a:t>telah</a:t>
            </a:r>
            <a:r>
              <a:rPr lang="en-US" sz="2400" b="1" dirty="0">
                <a:solidFill>
                  <a:prstClr val="black"/>
                </a:solidFill>
                <a:latin typeface="Montserrat" pitchFamily="2" charset="0"/>
                <a:cs typeface="Arial MT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Montserrat" pitchFamily="2" charset="0"/>
                <a:cs typeface="Arial MT"/>
              </a:rPr>
              <a:t>menyusun</a:t>
            </a:r>
            <a:r>
              <a:rPr lang="en-US" sz="2400" b="1" dirty="0">
                <a:solidFill>
                  <a:prstClr val="black"/>
                </a:solidFill>
                <a:latin typeface="Montserrat" pitchFamily="2" charset="0"/>
                <a:cs typeface="Arial MT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Montserrat" pitchFamily="2" charset="0"/>
                <a:cs typeface="Arial MT"/>
              </a:rPr>
              <a:t>RPJPN </a:t>
            </a:r>
            <a:r>
              <a:rPr lang="en-US" sz="2400" b="1" dirty="0">
                <a:solidFill>
                  <a:prstClr val="black"/>
                </a:solidFill>
                <a:latin typeface="Montserrat" pitchFamily="2" charset="0"/>
                <a:cs typeface="Arial MT"/>
              </a:rPr>
              <a:t>2025-2045 </a:t>
            </a:r>
            <a:r>
              <a:rPr lang="en-US" sz="2400" b="1" dirty="0" err="1" smtClean="0">
                <a:solidFill>
                  <a:prstClr val="black"/>
                </a:solidFill>
                <a:latin typeface="Montserrat" pitchFamily="2" charset="0"/>
                <a:cs typeface="Arial MT"/>
              </a:rPr>
              <a:t>dgn</a:t>
            </a:r>
            <a:r>
              <a:rPr lang="en-US" sz="2400" b="1" dirty="0" smtClean="0">
                <a:solidFill>
                  <a:prstClr val="black"/>
                </a:solidFill>
                <a:latin typeface="Montserrat" pitchFamily="2" charset="0"/>
                <a:cs typeface="Arial MT"/>
              </a:rPr>
              <a:t> target </a:t>
            </a:r>
            <a:r>
              <a:rPr lang="en-US" sz="2400" b="1" dirty="0" err="1">
                <a:solidFill>
                  <a:prstClr val="black"/>
                </a:solidFill>
                <a:latin typeface="Montserrat" pitchFamily="2" charset="0"/>
                <a:cs typeface="Arial MT"/>
              </a:rPr>
              <a:t>mewujudkan</a:t>
            </a:r>
            <a:r>
              <a:rPr lang="en-US" sz="2400" b="1" dirty="0">
                <a:solidFill>
                  <a:prstClr val="black"/>
                </a:solidFill>
                <a:latin typeface="Montserrat" pitchFamily="2" charset="0"/>
                <a:cs typeface="Arial MT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Franklin Gothic Demi" panose="020B0703020102020204" pitchFamily="34" charset="0"/>
                <a:cs typeface="Arial MT"/>
              </a:rPr>
              <a:t>“VISI INDONESIA EMAS 2045”</a:t>
            </a:r>
            <a:r>
              <a:rPr lang="en-US" sz="2400" b="1" dirty="0" smtClean="0">
                <a:solidFill>
                  <a:prstClr val="black"/>
                </a:solidFill>
                <a:latin typeface="Montserrat" pitchFamily="2" charset="0"/>
                <a:cs typeface="Arial MT"/>
              </a:rPr>
              <a:t>.</a:t>
            </a:r>
            <a:endParaRPr lang="en-US" sz="2400" b="1" dirty="0">
              <a:solidFill>
                <a:prstClr val="black"/>
              </a:solidFill>
              <a:latin typeface="Montserrat" pitchFamily="2" charset="0"/>
              <a:cs typeface="Arial M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50" y="2407087"/>
            <a:ext cx="10915650" cy="1776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773" algn="just" defTabSz="1219170">
              <a:lnSpc>
                <a:spcPct val="114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Montserrat" pitchFamily="2" charset="0"/>
                <a:cs typeface="Arial MT"/>
              </a:rPr>
              <a:t>3 Hal </a:t>
            </a:r>
            <a:r>
              <a:rPr lang="en-US" sz="2400" b="1" dirty="0" err="1" smtClean="0">
                <a:solidFill>
                  <a:prstClr val="black"/>
                </a:solidFill>
                <a:latin typeface="Montserrat" pitchFamily="2" charset="0"/>
                <a:cs typeface="Arial MT"/>
              </a:rPr>
              <a:t>Pokok</a:t>
            </a:r>
            <a:r>
              <a:rPr lang="en-US" sz="2400" b="1" dirty="0" smtClean="0">
                <a:solidFill>
                  <a:prstClr val="black"/>
                </a:solidFill>
                <a:latin typeface="Montserrat" pitchFamily="2" charset="0"/>
                <a:cs typeface="Arial MT"/>
              </a:rPr>
              <a:t> yang </a:t>
            </a:r>
            <a:r>
              <a:rPr lang="en-US" sz="2400" b="1" dirty="0" err="1" smtClean="0">
                <a:solidFill>
                  <a:prstClr val="black"/>
                </a:solidFill>
                <a:latin typeface="Montserrat" pitchFamily="2" charset="0"/>
                <a:cs typeface="Arial MT"/>
              </a:rPr>
              <a:t>menjadi</a:t>
            </a:r>
            <a:r>
              <a:rPr lang="en-US" sz="2400" b="1" dirty="0" smtClean="0">
                <a:solidFill>
                  <a:prstClr val="black"/>
                </a:solidFill>
                <a:latin typeface="Montserrat" pitchFamily="2" charset="0"/>
                <a:cs typeface="Arial MT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Montserrat" pitchFamily="2" charset="0"/>
                <a:cs typeface="Arial MT"/>
              </a:rPr>
              <a:t>acuan</a:t>
            </a:r>
            <a:r>
              <a:rPr lang="en-US" sz="2400" b="1" dirty="0" smtClean="0">
                <a:solidFill>
                  <a:prstClr val="black"/>
                </a:solidFill>
                <a:latin typeface="Montserrat" pitchFamily="2" charset="0"/>
                <a:cs typeface="Arial MT"/>
              </a:rPr>
              <a:t>:</a:t>
            </a:r>
          </a:p>
          <a:p>
            <a:pPr marL="723900" marR="6773" indent="-342900" algn="just" defTabSz="121917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solidFill>
                  <a:prstClr val="black"/>
                </a:solidFill>
                <a:latin typeface="Montserrat" pitchFamily="2" charset="0"/>
                <a:cs typeface="Arial MT"/>
              </a:rPr>
              <a:t>Stabilitas</a:t>
            </a:r>
            <a:r>
              <a:rPr lang="en-US" sz="2400" b="1" dirty="0" smtClean="0">
                <a:solidFill>
                  <a:prstClr val="black"/>
                </a:solidFill>
                <a:latin typeface="Montserrat" pitchFamily="2" charset="0"/>
                <a:cs typeface="Arial MT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Montserrat" pitchFamily="2" charset="0"/>
                <a:cs typeface="Arial MT"/>
              </a:rPr>
              <a:t>bangsa</a:t>
            </a:r>
            <a:r>
              <a:rPr lang="en-US" sz="2400" b="1" dirty="0" smtClean="0">
                <a:solidFill>
                  <a:prstClr val="black"/>
                </a:solidFill>
                <a:latin typeface="Montserrat" pitchFamily="2" charset="0"/>
                <a:cs typeface="Arial MT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Montserrat" pitchFamily="2" charset="0"/>
                <a:cs typeface="Arial MT"/>
              </a:rPr>
              <a:t>yang </a:t>
            </a:r>
            <a:r>
              <a:rPr lang="en-US" sz="2400" b="1" dirty="0" err="1" smtClean="0">
                <a:solidFill>
                  <a:prstClr val="black"/>
                </a:solidFill>
                <a:latin typeface="Montserrat" pitchFamily="2" charset="0"/>
                <a:cs typeface="Arial MT"/>
              </a:rPr>
              <a:t>terjaga</a:t>
            </a:r>
            <a:endParaRPr lang="en-US" sz="2400" b="1" dirty="0" smtClean="0">
              <a:solidFill>
                <a:prstClr val="black"/>
              </a:solidFill>
              <a:latin typeface="Montserrat" pitchFamily="2" charset="0"/>
              <a:cs typeface="Arial MT"/>
            </a:endParaRPr>
          </a:p>
          <a:p>
            <a:pPr marL="723900" marR="6773" indent="-342900" algn="just" defTabSz="121917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solidFill>
                  <a:prstClr val="black"/>
                </a:solidFill>
                <a:latin typeface="Montserrat" pitchFamily="2" charset="0"/>
                <a:cs typeface="Arial MT"/>
              </a:rPr>
              <a:t>Keberlanjutan</a:t>
            </a:r>
            <a:r>
              <a:rPr lang="en-US" sz="2400" b="1" dirty="0" smtClean="0">
                <a:solidFill>
                  <a:prstClr val="black"/>
                </a:solidFill>
                <a:latin typeface="Montserrat" pitchFamily="2" charset="0"/>
                <a:cs typeface="Arial MT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Montserrat" pitchFamily="2" charset="0"/>
                <a:cs typeface="Arial MT"/>
              </a:rPr>
              <a:t>dan</a:t>
            </a:r>
            <a:r>
              <a:rPr lang="en-US" sz="2400" b="1" dirty="0" smtClean="0">
                <a:solidFill>
                  <a:prstClr val="black"/>
                </a:solidFill>
                <a:latin typeface="Montserrat" pitchFamily="2" charset="0"/>
                <a:cs typeface="Arial MT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Montserrat" pitchFamily="2" charset="0"/>
                <a:cs typeface="Arial MT"/>
              </a:rPr>
              <a:t>kesinambungan</a:t>
            </a:r>
            <a:endParaRPr lang="en-US" sz="2400" b="1" dirty="0" smtClean="0">
              <a:solidFill>
                <a:prstClr val="black"/>
              </a:solidFill>
              <a:latin typeface="Montserrat" pitchFamily="2" charset="0"/>
              <a:cs typeface="Arial MT"/>
            </a:endParaRPr>
          </a:p>
          <a:p>
            <a:pPr marL="723900" marR="6773" indent="-342900" algn="just" defTabSz="121917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solidFill>
                  <a:prstClr val="black"/>
                </a:solidFill>
                <a:latin typeface="Montserrat" pitchFamily="2" charset="0"/>
                <a:cs typeface="Arial MT"/>
              </a:rPr>
              <a:t>Sumber</a:t>
            </a:r>
            <a:r>
              <a:rPr lang="en-US" sz="2400" b="1" dirty="0" smtClean="0">
                <a:solidFill>
                  <a:prstClr val="black"/>
                </a:solidFill>
                <a:latin typeface="Montserrat" pitchFamily="2" charset="0"/>
                <a:cs typeface="Arial MT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Montserrat" pitchFamily="2" charset="0"/>
                <a:cs typeface="Arial MT"/>
              </a:rPr>
              <a:t>daya</a:t>
            </a:r>
            <a:r>
              <a:rPr lang="en-US" sz="2400" b="1" dirty="0" smtClean="0">
                <a:solidFill>
                  <a:prstClr val="black"/>
                </a:solidFill>
                <a:latin typeface="Montserrat" pitchFamily="2" charset="0"/>
                <a:cs typeface="Arial MT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Montserrat" pitchFamily="2" charset="0"/>
                <a:cs typeface="Arial MT"/>
              </a:rPr>
              <a:t>manusia</a:t>
            </a:r>
            <a:r>
              <a:rPr lang="en-US" sz="2400" b="1" dirty="0">
                <a:solidFill>
                  <a:prstClr val="black"/>
                </a:solidFill>
                <a:latin typeface="Montserrat" pitchFamily="2" charset="0"/>
                <a:cs typeface="Arial MT"/>
              </a:rPr>
              <a:t> yang </a:t>
            </a:r>
            <a:r>
              <a:rPr lang="en-US" sz="2400" b="1" dirty="0" err="1">
                <a:solidFill>
                  <a:prstClr val="black"/>
                </a:solidFill>
                <a:latin typeface="Montserrat" pitchFamily="2" charset="0"/>
                <a:cs typeface="Arial MT"/>
              </a:rPr>
              <a:t>berkualitas</a:t>
            </a:r>
            <a:endParaRPr lang="en-US" sz="2400" b="1" dirty="0">
              <a:solidFill>
                <a:prstClr val="black"/>
              </a:solidFill>
              <a:latin typeface="Montserrat" pitchFamily="2" charset="0"/>
              <a:cs typeface="Arial MT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1143001" y="4159057"/>
            <a:ext cx="3924300" cy="407579"/>
          </a:xfrm>
          <a:prstGeom prst="downArrow">
            <a:avLst>
              <a:gd name="adj1" fmla="val 50000"/>
              <a:gd name="adj2" fmla="val 78489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56757" y="4552122"/>
            <a:ext cx="469680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  <a:latin typeface="Franklin Gothic Demi" panose="020B0703020102020204" pitchFamily="34" charset="0"/>
                <a:cs typeface="Arial MT"/>
              </a:rPr>
              <a:t>“100 TAHUN</a:t>
            </a:r>
          </a:p>
          <a:p>
            <a:pPr algn="ctr"/>
            <a:r>
              <a:rPr lang="en-US" sz="2800" dirty="0" smtClean="0">
                <a:solidFill>
                  <a:prstClr val="black"/>
                </a:solidFill>
                <a:latin typeface="Franklin Gothic Demi" panose="020B0703020102020204" pitchFamily="34" charset="0"/>
                <a:cs typeface="Arial MT"/>
              </a:rPr>
              <a:t>KEMERDEKAAN INDONESIA”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347022" y="5479153"/>
            <a:ext cx="6460177" cy="1039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3900" marR="6773" indent="-342900" algn="just" defTabSz="121917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prstClr val="black"/>
                </a:solidFill>
                <a:latin typeface="Montserrat" pitchFamily="2" charset="0"/>
                <a:cs typeface="Arial MT"/>
              </a:rPr>
              <a:t>INDONESIA </a:t>
            </a:r>
            <a:r>
              <a:rPr lang="en-US" b="1" dirty="0" err="1" smtClean="0">
                <a:solidFill>
                  <a:prstClr val="black"/>
                </a:solidFill>
                <a:latin typeface="Montserrat" pitchFamily="2" charset="0"/>
                <a:cs typeface="Arial MT"/>
              </a:rPr>
              <a:t>menjadi</a:t>
            </a:r>
            <a:r>
              <a:rPr lang="en-US" b="1" dirty="0" smtClean="0">
                <a:solidFill>
                  <a:prstClr val="black"/>
                </a:solidFill>
                <a:latin typeface="Montserrat" pitchFamily="2" charset="0"/>
                <a:cs typeface="Arial MT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Montserrat" pitchFamily="2" charset="0"/>
                <a:cs typeface="Arial MT"/>
              </a:rPr>
              <a:t>negara</a:t>
            </a:r>
            <a:r>
              <a:rPr lang="en-US" b="1" dirty="0">
                <a:solidFill>
                  <a:prstClr val="black"/>
                </a:solidFill>
                <a:latin typeface="Montserrat" pitchFamily="2" charset="0"/>
                <a:cs typeface="Arial MT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Montserrat" pitchFamily="2" charset="0"/>
                <a:cs typeface="Arial MT"/>
              </a:rPr>
              <a:t>maju</a:t>
            </a:r>
            <a:endParaRPr lang="en-US" b="1" dirty="0">
              <a:solidFill>
                <a:prstClr val="black"/>
              </a:solidFill>
              <a:latin typeface="Montserrat" pitchFamily="2" charset="0"/>
              <a:cs typeface="Arial MT"/>
            </a:endParaRPr>
          </a:p>
          <a:p>
            <a:pPr marL="723900" marR="6773" indent="-342900" algn="just" defTabSz="121917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n-US" b="1" dirty="0" err="1" smtClean="0">
                <a:solidFill>
                  <a:prstClr val="black"/>
                </a:solidFill>
                <a:latin typeface="Montserrat" pitchFamily="2" charset="0"/>
                <a:cs typeface="Arial MT"/>
              </a:rPr>
              <a:t>Pencapaian</a:t>
            </a:r>
            <a:r>
              <a:rPr lang="en-US" b="1" dirty="0" smtClean="0">
                <a:solidFill>
                  <a:prstClr val="black"/>
                </a:solidFill>
                <a:latin typeface="Montserrat" pitchFamily="2" charset="0"/>
                <a:cs typeface="Arial MT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Montserrat" pitchFamily="2" charset="0"/>
                <a:cs typeface="Arial MT"/>
              </a:rPr>
              <a:t>pembangunan</a:t>
            </a:r>
            <a:r>
              <a:rPr lang="en-US" b="1" dirty="0">
                <a:solidFill>
                  <a:prstClr val="black"/>
                </a:solidFill>
                <a:latin typeface="Montserrat" pitchFamily="2" charset="0"/>
                <a:cs typeface="Arial MT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Montserrat" pitchFamily="2" charset="0"/>
                <a:cs typeface="Arial MT"/>
              </a:rPr>
              <a:t>manusia</a:t>
            </a:r>
            <a:r>
              <a:rPr lang="en-US" b="1" dirty="0">
                <a:solidFill>
                  <a:prstClr val="black"/>
                </a:solidFill>
                <a:latin typeface="Montserrat" pitchFamily="2" charset="0"/>
                <a:cs typeface="Arial MT"/>
              </a:rPr>
              <a:t> yang </a:t>
            </a:r>
            <a:r>
              <a:rPr lang="en-US" b="1" dirty="0" err="1">
                <a:solidFill>
                  <a:prstClr val="black"/>
                </a:solidFill>
                <a:latin typeface="Montserrat" pitchFamily="2" charset="0"/>
                <a:cs typeface="Arial MT"/>
              </a:rPr>
              <a:t>sudah</a:t>
            </a:r>
            <a:r>
              <a:rPr lang="en-US" b="1" dirty="0">
                <a:solidFill>
                  <a:prstClr val="black"/>
                </a:solidFill>
                <a:latin typeface="Montserrat" pitchFamily="2" charset="0"/>
                <a:cs typeface="Arial MT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Montserrat" pitchFamily="2" charset="0"/>
                <a:cs typeface="Arial MT"/>
              </a:rPr>
              <a:t>tinggi</a:t>
            </a:r>
            <a:r>
              <a:rPr lang="en-US" b="1" dirty="0">
                <a:solidFill>
                  <a:prstClr val="black"/>
                </a:solidFill>
                <a:latin typeface="Montserrat" pitchFamily="2" charset="0"/>
                <a:cs typeface="Arial MT"/>
              </a:rPr>
              <a:t> (</a:t>
            </a:r>
            <a:r>
              <a:rPr lang="en-US" b="1" i="1" dirty="0">
                <a:solidFill>
                  <a:prstClr val="black"/>
                </a:solidFill>
                <a:latin typeface="Montserrat" pitchFamily="2" charset="0"/>
                <a:cs typeface="Arial MT"/>
              </a:rPr>
              <a:t>high human development country</a:t>
            </a:r>
            <a:r>
              <a:rPr lang="en-US" b="1" dirty="0">
                <a:solidFill>
                  <a:prstClr val="black"/>
                </a:solidFill>
                <a:latin typeface="Montserrat" pitchFamily="2" charset="0"/>
                <a:cs typeface="Arial M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2754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3" grpId="0" animBg="1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03 TULISAN\kol dudung\pancasila1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01" y="869174"/>
            <a:ext cx="4035372" cy="549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108224" y="1522608"/>
            <a:ext cx="8004731" cy="4925556"/>
          </a:xfrm>
          <a:prstGeom prst="roundRect">
            <a:avLst>
              <a:gd name="adj" fmla="val 4320"/>
            </a:avLst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80990" indent="-380990" defTabSz="1219170">
              <a:buFont typeface="Wingdings" panose="05000000000000000000" pitchFamily="2" charset="2"/>
              <a:buChar char="Ø"/>
            </a:pPr>
            <a:r>
              <a:rPr lang="id-ID" sz="2200" b="1" dirty="0" smtClean="0">
                <a:solidFill>
                  <a:prstClr val="black"/>
                </a:solidFill>
                <a:latin typeface="AgencyFB" panose="02000806040000020003" pitchFamily="2" charset="0"/>
              </a:rPr>
              <a:t>Pancasila </a:t>
            </a:r>
            <a:r>
              <a:rPr lang="id-ID" sz="2200" b="1" dirty="0">
                <a:solidFill>
                  <a:prstClr val="black"/>
                </a:solidFill>
                <a:latin typeface="AgencyFB" panose="02000806040000020003" pitchFamily="2" charset="0"/>
              </a:rPr>
              <a:t>Sebagai Ideologi (</a:t>
            </a:r>
            <a:r>
              <a:rPr lang="id-ID" sz="2200" b="1" i="1" dirty="0">
                <a:solidFill>
                  <a:prstClr val="black"/>
                </a:solidFill>
                <a:latin typeface="AgencyFB" panose="02000806040000020003" pitchFamily="2" charset="0"/>
              </a:rPr>
              <a:t>Way of Life</a:t>
            </a:r>
            <a:r>
              <a:rPr lang="id-ID" sz="2200" b="1" dirty="0">
                <a:solidFill>
                  <a:prstClr val="black"/>
                </a:solidFill>
                <a:latin typeface="AgencyFB" panose="02000806040000020003" pitchFamily="2" charset="0"/>
              </a:rPr>
              <a:t>)</a:t>
            </a:r>
          </a:p>
          <a:p>
            <a:pPr marL="380990" indent="-380990" defTabSz="1219170">
              <a:buFont typeface="Wingdings" panose="05000000000000000000" pitchFamily="2" charset="2"/>
              <a:buChar char="Ø"/>
            </a:pPr>
            <a:r>
              <a:rPr lang="en-US" sz="2200" b="1" dirty="0" smtClean="0">
                <a:solidFill>
                  <a:prstClr val="black"/>
                </a:solidFill>
                <a:latin typeface="AgencyFB" panose="02000806040000020003" pitchFamily="2" charset="0"/>
              </a:rPr>
              <a:t>UUD NRI </a:t>
            </a:r>
            <a:r>
              <a:rPr lang="id-ID" sz="2200" b="1" dirty="0" smtClean="0">
                <a:solidFill>
                  <a:prstClr val="black"/>
                </a:solidFill>
                <a:latin typeface="AgencyFB" panose="02000806040000020003" pitchFamily="2" charset="0"/>
              </a:rPr>
              <a:t>Tahun </a:t>
            </a:r>
            <a:r>
              <a:rPr lang="id-ID" sz="2200" b="1" dirty="0">
                <a:solidFill>
                  <a:prstClr val="black"/>
                </a:solidFill>
                <a:latin typeface="AgencyFB" panose="02000806040000020003" pitchFamily="2" charset="0"/>
              </a:rPr>
              <a:t>1945 (BAB XIII Tentang Pendidikan Pasal 31 ayat </a:t>
            </a:r>
            <a:r>
              <a:rPr lang="id-ID" sz="2200" b="1" dirty="0" smtClean="0">
                <a:solidFill>
                  <a:prstClr val="black"/>
                </a:solidFill>
                <a:latin typeface="AgencyFB" panose="02000806040000020003" pitchFamily="2" charset="0"/>
              </a:rPr>
              <a:t>1</a:t>
            </a:r>
            <a:r>
              <a:rPr lang="en-US" sz="2200" b="1" dirty="0" smtClean="0">
                <a:solidFill>
                  <a:prstClr val="black"/>
                </a:solidFill>
                <a:latin typeface="AgencyFB" panose="02000806040000020003" pitchFamily="2" charset="0"/>
              </a:rPr>
              <a:t> &amp; 2</a:t>
            </a:r>
          </a:p>
          <a:p>
            <a:pPr marL="380990" indent="-380990" defTabSz="1219170">
              <a:buFont typeface="Wingdings" panose="05000000000000000000" pitchFamily="2" charset="2"/>
              <a:buChar char="Ø"/>
            </a:pPr>
            <a:r>
              <a:rPr lang="id-ID" sz="2200" b="1" dirty="0" smtClean="0">
                <a:solidFill>
                  <a:prstClr val="black"/>
                </a:solidFill>
                <a:latin typeface="AgencyFB" panose="02000806040000020003" pitchFamily="2" charset="0"/>
              </a:rPr>
              <a:t>TAP </a:t>
            </a:r>
            <a:r>
              <a:rPr lang="id-ID" sz="2200" b="1" dirty="0">
                <a:solidFill>
                  <a:prstClr val="black"/>
                </a:solidFill>
                <a:latin typeface="AgencyFB" panose="02000806040000020003" pitchFamily="2" charset="0"/>
              </a:rPr>
              <a:t>MPRS No.11/MPRS/1960 Tentang Garis-Garis Besar Pola Pembangunan Nasional Semesta Berencana Tahapan Pertama 1961-1969</a:t>
            </a:r>
          </a:p>
          <a:p>
            <a:pPr marL="380990" indent="-380990" defTabSz="1219170">
              <a:buFont typeface="Wingdings" panose="05000000000000000000" pitchFamily="2" charset="2"/>
              <a:buChar char="Ø"/>
            </a:pPr>
            <a:r>
              <a:rPr lang="id-ID" sz="2200" b="1" dirty="0" smtClean="0">
                <a:solidFill>
                  <a:prstClr val="black"/>
                </a:solidFill>
                <a:latin typeface="AgencyFB" panose="02000806040000020003" pitchFamily="2" charset="0"/>
              </a:rPr>
              <a:t>Kepres </a:t>
            </a:r>
            <a:r>
              <a:rPr lang="id-ID" sz="2200" b="1" dirty="0">
                <a:solidFill>
                  <a:prstClr val="black"/>
                </a:solidFill>
                <a:latin typeface="AgencyFB" panose="02000806040000020003" pitchFamily="2" charset="0"/>
              </a:rPr>
              <a:t>No.238 Tahun </a:t>
            </a:r>
            <a:r>
              <a:rPr lang="id-ID" sz="2200" b="1" dirty="0" smtClean="0">
                <a:solidFill>
                  <a:prstClr val="black"/>
                </a:solidFill>
                <a:latin typeface="AgencyFB" panose="02000806040000020003" pitchFamily="2" charset="0"/>
              </a:rPr>
              <a:t>1961</a:t>
            </a:r>
            <a:r>
              <a:rPr lang="en-US" sz="2200" b="1" dirty="0" smtClean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id-ID" sz="2200" b="1" dirty="0" smtClean="0">
                <a:solidFill>
                  <a:prstClr val="black"/>
                </a:solidFill>
                <a:latin typeface="AgencyFB" panose="02000806040000020003" pitchFamily="2" charset="0"/>
              </a:rPr>
              <a:t>Tentang </a:t>
            </a:r>
            <a:r>
              <a:rPr lang="id-ID" sz="2200" b="1" dirty="0">
                <a:solidFill>
                  <a:prstClr val="black"/>
                </a:solidFill>
                <a:latin typeface="AgencyFB" panose="02000806040000020003" pitchFamily="2" charset="0"/>
              </a:rPr>
              <a:t>Gerakan Pramuka</a:t>
            </a:r>
          </a:p>
          <a:p>
            <a:pPr marL="380990" indent="-380990" defTabSz="1219170">
              <a:buFont typeface="Wingdings" panose="05000000000000000000" pitchFamily="2" charset="2"/>
              <a:buChar char="Ø"/>
            </a:pPr>
            <a:r>
              <a:rPr lang="id-ID" sz="2200" b="1" dirty="0" smtClean="0">
                <a:solidFill>
                  <a:prstClr val="black"/>
                </a:solidFill>
                <a:latin typeface="AgencyFB" panose="02000806040000020003" pitchFamily="2" charset="0"/>
              </a:rPr>
              <a:t>Kepres </a:t>
            </a:r>
            <a:r>
              <a:rPr lang="id-ID" sz="2200" b="1" dirty="0">
                <a:solidFill>
                  <a:prstClr val="black"/>
                </a:solidFill>
                <a:latin typeface="AgencyFB" panose="02000806040000020003" pitchFamily="2" charset="0"/>
              </a:rPr>
              <a:t>No.104 Tahun 2004 Tentang Pengesahan AD/ART Pramuka</a:t>
            </a:r>
          </a:p>
          <a:p>
            <a:pPr marL="380990" indent="-380990" defTabSz="1219170">
              <a:buFont typeface="Wingdings" panose="05000000000000000000" pitchFamily="2" charset="2"/>
              <a:buChar char="Ø"/>
            </a:pPr>
            <a:r>
              <a:rPr lang="en-US" sz="2200" b="1" dirty="0" smtClean="0">
                <a:solidFill>
                  <a:prstClr val="black"/>
                </a:solidFill>
                <a:latin typeface="AgencyFB" panose="02000806040000020003" pitchFamily="2" charset="0"/>
              </a:rPr>
              <a:t>UU RI </a:t>
            </a:r>
            <a:r>
              <a:rPr lang="id-ID" sz="2200" b="1" dirty="0" smtClean="0">
                <a:solidFill>
                  <a:prstClr val="black"/>
                </a:solidFill>
                <a:latin typeface="AgencyFB" panose="02000806040000020003" pitchFamily="2" charset="0"/>
              </a:rPr>
              <a:t>Nomor </a:t>
            </a:r>
            <a:r>
              <a:rPr lang="id-ID" sz="2200" b="1" dirty="0">
                <a:solidFill>
                  <a:prstClr val="black"/>
                </a:solidFill>
                <a:latin typeface="AgencyFB" panose="02000806040000020003" pitchFamily="2" charset="0"/>
              </a:rPr>
              <a:t>20 Tahun 2003 Tentang Sistem Pendidikan Nasional.</a:t>
            </a:r>
          </a:p>
          <a:p>
            <a:pPr marL="380990" indent="-380990" defTabSz="1219170">
              <a:buFont typeface="Wingdings" panose="05000000000000000000" pitchFamily="2" charset="2"/>
              <a:buChar char="Ø"/>
            </a:pPr>
            <a:r>
              <a:rPr lang="en-US" sz="2200" b="1" dirty="0" smtClean="0">
                <a:solidFill>
                  <a:prstClr val="black"/>
                </a:solidFill>
                <a:latin typeface="AgencyFB" panose="02000806040000020003" pitchFamily="2" charset="0"/>
              </a:rPr>
              <a:t>UU RI </a:t>
            </a:r>
            <a:r>
              <a:rPr lang="id-ID" sz="2200" b="1" dirty="0" smtClean="0">
                <a:solidFill>
                  <a:prstClr val="black"/>
                </a:solidFill>
                <a:latin typeface="AgencyFB" panose="02000806040000020003" pitchFamily="2" charset="0"/>
              </a:rPr>
              <a:t>Nomor </a:t>
            </a:r>
            <a:r>
              <a:rPr lang="id-ID" sz="2200" b="1" dirty="0">
                <a:solidFill>
                  <a:prstClr val="black"/>
                </a:solidFill>
                <a:latin typeface="AgencyFB" panose="02000806040000020003" pitchFamily="2" charset="0"/>
              </a:rPr>
              <a:t>12 Tahun 2010 Tentang Gerakan Pramuka</a:t>
            </a:r>
          </a:p>
          <a:p>
            <a:pPr marL="380990" indent="-380990" defTabSz="1219170">
              <a:buFont typeface="Wingdings" panose="05000000000000000000" pitchFamily="2" charset="2"/>
              <a:buChar char="Ø"/>
            </a:pPr>
            <a:r>
              <a:rPr lang="id-ID" sz="2200" b="1" dirty="0" smtClean="0">
                <a:solidFill>
                  <a:prstClr val="black"/>
                </a:solidFill>
                <a:latin typeface="AgencyFB" panose="02000806040000020003" pitchFamily="2" charset="0"/>
              </a:rPr>
              <a:t>Kepmendagri </a:t>
            </a:r>
            <a:r>
              <a:rPr lang="id-ID" sz="2200" b="1" dirty="0">
                <a:solidFill>
                  <a:prstClr val="black"/>
                </a:solidFill>
                <a:latin typeface="AgencyFB" panose="02000806040000020003" pitchFamily="2" charset="0"/>
              </a:rPr>
              <a:t>Nomor 900.1.15.5-1317 Tahun 2023 tentang Perubahan atas Kepmendagri Nomor 050-5889 tentang Hasil Verifikasi, Validasi, dan Inventarisasi Pemutakhiran Klasifikasi, Kodefikasi dan Nomenklatur Perencanaan Pembangunan dan Keuangan Daerah (Aturan ini sebagai dasar pengalokasian APBD oleh Provinsi dan Kab/kota seluruh Indonesia. Pengaturan kode program/kegiatan Kepramukaan ada di Halaman 587-590</a:t>
            </a:r>
            <a:r>
              <a:rPr lang="id-ID" sz="2200" b="1" dirty="0" smtClean="0">
                <a:solidFill>
                  <a:prstClr val="black"/>
                </a:solidFill>
                <a:latin typeface="AgencyFB" panose="02000806040000020003" pitchFamily="2" charset="0"/>
              </a:rPr>
              <a:t>)</a:t>
            </a:r>
            <a:endParaRPr lang="id-ID" sz="2200" i="1" dirty="0">
              <a:solidFill>
                <a:prstClr val="black"/>
              </a:solidFill>
              <a:latin typeface="AgencyFB" panose="02000806040000020003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51041" y="941629"/>
            <a:ext cx="8119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 dirty="0">
                <a:solidFill>
                  <a:prstClr val="black"/>
                </a:solidFill>
                <a:latin typeface="Montserrat" pitchFamily="2" charset="0"/>
              </a:rPr>
              <a:t>DASAR </a:t>
            </a:r>
            <a:r>
              <a:rPr lang="en-US" sz="3200" b="1" dirty="0" smtClean="0">
                <a:solidFill>
                  <a:prstClr val="black"/>
                </a:solidFill>
                <a:latin typeface="Montserrat" pitchFamily="2" charset="0"/>
              </a:rPr>
              <a:t>HUKUM</a:t>
            </a:r>
            <a:endParaRPr lang="en-US" sz="3200" b="1" dirty="0">
              <a:solidFill>
                <a:prstClr val="black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6358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3EDDD"/>
              </a:clrFrom>
              <a:clrTo>
                <a:srgbClr val="E3EDDD">
                  <a:alpha val="0"/>
                </a:srgbClr>
              </a:clrTo>
            </a:clrChange>
          </a:blip>
          <a:srcRect b="20967"/>
          <a:stretch/>
        </p:blipFill>
        <p:spPr>
          <a:xfrm>
            <a:off x="0" y="6752"/>
            <a:ext cx="12192000" cy="68766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75200" y="2537135"/>
            <a:ext cx="650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spcAft>
                <a:spcPts val="800"/>
              </a:spcAft>
            </a:pPr>
            <a:r>
              <a:rPr lang="en-US" sz="2800" b="1" dirty="0" err="1">
                <a:solidFill>
                  <a:prstClr val="black"/>
                </a:solidFill>
                <a:latin typeface="Montserrat" pitchFamily="2" charset="0"/>
              </a:rPr>
              <a:t>Mewujudkan</a:t>
            </a:r>
            <a:r>
              <a:rPr lang="en-US" sz="2800" b="1" dirty="0">
                <a:solidFill>
                  <a:prstClr val="black"/>
                </a:solidFill>
                <a:latin typeface="Montserrat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Montserrat" pitchFamily="2" charset="0"/>
              </a:rPr>
              <a:t>Organisasi</a:t>
            </a:r>
            <a:r>
              <a:rPr lang="en-US" sz="2800" b="1" dirty="0">
                <a:solidFill>
                  <a:prstClr val="black"/>
                </a:solidFill>
                <a:latin typeface="Montserrat" pitchFamily="2" charset="0"/>
              </a:rPr>
              <a:t> Yang </a:t>
            </a:r>
            <a:r>
              <a:rPr lang="en-US" sz="2800" b="1" dirty="0" err="1">
                <a:solidFill>
                  <a:prstClr val="black"/>
                </a:solidFill>
                <a:latin typeface="Montserrat" pitchFamily="2" charset="0"/>
              </a:rPr>
              <a:t>Profesional</a:t>
            </a:r>
            <a:r>
              <a:rPr lang="en-US" sz="2800" b="1" dirty="0">
                <a:solidFill>
                  <a:prstClr val="black"/>
                </a:solidFill>
                <a:latin typeface="Montserrat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Montserrat" pitchFamily="2" charset="0"/>
              </a:rPr>
              <a:t>dan</a:t>
            </a:r>
            <a:r>
              <a:rPr lang="en-US" sz="2800" b="1" dirty="0">
                <a:solidFill>
                  <a:prstClr val="black"/>
                </a:solidFill>
                <a:latin typeface="Montserrat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Montserrat" pitchFamily="2" charset="0"/>
              </a:rPr>
              <a:t>Proporsional</a:t>
            </a:r>
            <a:r>
              <a:rPr lang="en-US" sz="2800" b="1" dirty="0">
                <a:solidFill>
                  <a:prstClr val="black"/>
                </a:solidFill>
                <a:latin typeface="Montserrat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Montserrat" pitchFamily="2" charset="0"/>
              </a:rPr>
              <a:t>Menuju</a:t>
            </a:r>
            <a:r>
              <a:rPr lang="en-US" sz="2800" b="1" dirty="0">
                <a:solidFill>
                  <a:prstClr val="black"/>
                </a:solidFill>
                <a:latin typeface="Montserrat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Montserrat" pitchFamily="2" charset="0"/>
              </a:rPr>
              <a:t>Sumber</a:t>
            </a:r>
            <a:r>
              <a:rPr lang="en-US" sz="2800" b="1" dirty="0">
                <a:solidFill>
                  <a:prstClr val="black"/>
                </a:solidFill>
                <a:latin typeface="Montserrat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Montserrat" pitchFamily="2" charset="0"/>
              </a:rPr>
              <a:t>Daya</a:t>
            </a:r>
            <a:r>
              <a:rPr lang="en-US" sz="2800" b="1" dirty="0">
                <a:solidFill>
                  <a:prstClr val="black"/>
                </a:solidFill>
                <a:latin typeface="Montserrat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Montserrat" pitchFamily="2" charset="0"/>
              </a:rPr>
              <a:t>Manusia</a:t>
            </a:r>
            <a:r>
              <a:rPr lang="en-US" sz="2800" b="1" dirty="0">
                <a:solidFill>
                  <a:prstClr val="black"/>
                </a:solidFill>
                <a:latin typeface="Montserrat" pitchFamily="2" charset="0"/>
              </a:rPr>
              <a:t> Yang </a:t>
            </a:r>
            <a:r>
              <a:rPr lang="en-US" sz="2800" b="1" dirty="0" err="1">
                <a:solidFill>
                  <a:prstClr val="black"/>
                </a:solidFill>
                <a:latin typeface="Montserrat" pitchFamily="2" charset="0"/>
              </a:rPr>
              <a:t>Unggul</a:t>
            </a:r>
            <a:r>
              <a:rPr lang="en-US" sz="2800" b="1" dirty="0">
                <a:solidFill>
                  <a:prstClr val="black"/>
                </a:solidFill>
                <a:latin typeface="Montserrat" pitchFamily="2" charset="0"/>
              </a:rPr>
              <a:t> Serta </a:t>
            </a:r>
            <a:r>
              <a:rPr lang="en-US" sz="2800" b="1" dirty="0" err="1">
                <a:solidFill>
                  <a:prstClr val="black"/>
                </a:solidFill>
                <a:latin typeface="Montserrat" pitchFamily="2" charset="0"/>
              </a:rPr>
              <a:t>Berjiwa</a:t>
            </a:r>
            <a:r>
              <a:rPr lang="en-US" sz="2800" b="1" dirty="0">
                <a:solidFill>
                  <a:prstClr val="black"/>
                </a:solidFill>
                <a:latin typeface="Montserrat" pitchFamily="2" charset="0"/>
              </a:rPr>
              <a:t> Pancasila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600" y="76201"/>
            <a:ext cx="117856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4267" b="1" dirty="0" smtClean="0">
                <a:solidFill>
                  <a:srgbClr val="BC0030"/>
                </a:solidFill>
                <a:latin typeface="Montserrat" pitchFamily="2" charset="0"/>
              </a:rPr>
              <a:t>VISI, MISI &amp; KEBIJAKAN</a:t>
            </a:r>
            <a:endParaRPr lang="en-US" sz="4267" b="1" dirty="0">
              <a:solidFill>
                <a:srgbClr val="BC0030"/>
              </a:solidFill>
              <a:latin typeface="Montserrat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16297" y="1715887"/>
            <a:ext cx="1220206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sz="4267" b="1" dirty="0" smtClean="0">
                <a:solidFill>
                  <a:srgbClr val="BC0030"/>
                </a:solidFill>
                <a:latin typeface="Montserrat" pitchFamily="2" charset="0"/>
              </a:rPr>
              <a:t>VISI</a:t>
            </a:r>
            <a:endParaRPr lang="en-US" sz="426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Decagon 13"/>
          <p:cNvSpPr/>
          <p:nvPr/>
        </p:nvSpPr>
        <p:spPr>
          <a:xfrm>
            <a:off x="11582401" y="6259263"/>
            <a:ext cx="559303" cy="559303"/>
          </a:xfrm>
          <a:prstGeom prst="decag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Slide Number Placeholder 21"/>
          <p:cNvSpPr txBox="1">
            <a:spLocks/>
          </p:cNvSpPr>
          <p:nvPr/>
        </p:nvSpPr>
        <p:spPr>
          <a:xfrm>
            <a:off x="11646295" y="6305462"/>
            <a:ext cx="431512" cy="5159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r>
              <a:rPr lang="en-US" sz="1867" dirty="0">
                <a:solidFill>
                  <a:prstClr val="white"/>
                </a:solidFill>
                <a:latin typeface="AgencyFB" panose="02000806040000020003" pitchFamily="2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588757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hqprint">
            <a:clrChange>
              <a:clrFrom>
                <a:srgbClr val="E3EDDD"/>
              </a:clrFrom>
              <a:clrTo>
                <a:srgbClr val="E3ED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5"/>
          <a:stretch/>
        </p:blipFill>
        <p:spPr>
          <a:xfrm>
            <a:off x="-1" y="-29029"/>
            <a:ext cx="12192001" cy="69233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96949" y="1961976"/>
            <a:ext cx="6691851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algn="just" defTabSz="121917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b="1" dirty="0" err="1" smtClean="0">
                <a:solidFill>
                  <a:prstClr val="black"/>
                </a:solidFill>
                <a:latin typeface="AgencyFB" panose="02000806040000020003" pitchFamily="2" charset="0"/>
              </a:rPr>
              <a:t>Optimalisasi</a:t>
            </a:r>
            <a:r>
              <a:rPr lang="en-US" sz="2000" b="1" dirty="0" smtClean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tata</a:t>
            </a:r>
            <a:r>
              <a:rPr lang="en-US" sz="20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kelola</a:t>
            </a:r>
            <a:r>
              <a:rPr lang="en-US" sz="20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organisasi</a:t>
            </a:r>
            <a:r>
              <a:rPr lang="en-US" sz="2000" b="1" dirty="0">
                <a:solidFill>
                  <a:prstClr val="black"/>
                </a:solidFill>
                <a:latin typeface="AgencyFB" panose="02000806040000020003" pitchFamily="2" charset="0"/>
              </a:rPr>
              <a:t> yang </a:t>
            </a:r>
            <a:r>
              <a:rPr lang="en-US" sz="20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efektif</a:t>
            </a:r>
            <a:r>
              <a:rPr lang="en-US" sz="20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dan</a:t>
            </a:r>
            <a:r>
              <a:rPr lang="en-US" sz="20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efisien</a:t>
            </a:r>
            <a:r>
              <a:rPr lang="en-US" sz="20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AgencyFB" panose="02000806040000020003" pitchFamily="2" charset="0"/>
              </a:rPr>
              <a:t>dgn</a:t>
            </a:r>
            <a:r>
              <a:rPr lang="en-US" sz="2000" b="1" dirty="0" smtClean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AgencyFB" panose="02000806040000020003" pitchFamily="2" charset="0"/>
              </a:rPr>
              <a:t>prinsip</a:t>
            </a:r>
            <a:r>
              <a:rPr lang="en-US" sz="2000" b="1" dirty="0" smtClean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2000" b="1" i="1" dirty="0">
                <a:solidFill>
                  <a:prstClr val="black"/>
                </a:solidFill>
                <a:latin typeface="AgencyFB" panose="02000806040000020003" pitchFamily="2" charset="0"/>
              </a:rPr>
              <a:t>scout good governance &amp; lean organization</a:t>
            </a:r>
          </a:p>
          <a:p>
            <a:pPr marL="380990" indent="-380990" algn="just" defTabSz="121917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b="1" dirty="0" err="1" smtClean="0">
                <a:solidFill>
                  <a:prstClr val="black"/>
                </a:solidFill>
                <a:latin typeface="AgencyFB" panose="02000806040000020003" pitchFamily="2" charset="0"/>
              </a:rPr>
              <a:t>Peningkatan</a:t>
            </a:r>
            <a:r>
              <a:rPr lang="en-US" sz="2000" b="1" dirty="0" smtClean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dan</a:t>
            </a:r>
            <a:r>
              <a:rPr lang="en-US" sz="20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Pengadaan</a:t>
            </a:r>
            <a:r>
              <a:rPr lang="en-US" sz="20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Sarana</a:t>
            </a:r>
            <a:r>
              <a:rPr lang="en-US" sz="20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Prasarana</a:t>
            </a:r>
            <a:endParaRPr lang="en-US" sz="2000" b="1" dirty="0">
              <a:solidFill>
                <a:prstClr val="black"/>
              </a:solidFill>
              <a:latin typeface="AgencyFB" panose="02000806040000020003" pitchFamily="2" charset="0"/>
            </a:endParaRPr>
          </a:p>
          <a:p>
            <a:pPr marL="380990" indent="-380990" algn="just" defTabSz="121917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b="1" dirty="0" err="1" smtClean="0">
                <a:solidFill>
                  <a:prstClr val="black"/>
                </a:solidFill>
                <a:latin typeface="AgencyFB" panose="02000806040000020003" pitchFamily="2" charset="0"/>
              </a:rPr>
              <a:t>Optimalisasi</a:t>
            </a:r>
            <a:r>
              <a:rPr lang="en-US" sz="2000" b="1" dirty="0" smtClean="0">
                <a:solidFill>
                  <a:prstClr val="black"/>
                </a:solidFill>
                <a:latin typeface="AgencyFB" panose="02000806040000020003" pitchFamily="2" charset="0"/>
              </a:rPr>
              <a:t>  </a:t>
            </a:r>
            <a:r>
              <a:rPr lang="en-US" sz="20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Aset</a:t>
            </a:r>
            <a:r>
              <a:rPr lang="en-US" sz="20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dan</a:t>
            </a:r>
            <a:r>
              <a:rPr lang="en-US" sz="20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penggalian</a:t>
            </a:r>
            <a:r>
              <a:rPr lang="en-US" sz="2000" b="1" dirty="0">
                <a:solidFill>
                  <a:prstClr val="black"/>
                </a:solidFill>
                <a:latin typeface="AgencyFB" panose="02000806040000020003" pitchFamily="2" charset="0"/>
              </a:rPr>
              <a:t> dana </a:t>
            </a:r>
            <a:r>
              <a:rPr lang="en-US" sz="20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dalam</a:t>
            </a:r>
            <a:r>
              <a:rPr lang="en-US" sz="20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rangka</a:t>
            </a:r>
            <a:r>
              <a:rPr lang="en-US" sz="20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peningkatan</a:t>
            </a:r>
            <a:r>
              <a:rPr lang="en-US" sz="20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kemandirian</a:t>
            </a:r>
            <a:r>
              <a:rPr lang="en-US" sz="20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melalui</a:t>
            </a:r>
            <a:r>
              <a:rPr lang="en-US" sz="20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memperluas</a:t>
            </a:r>
            <a:r>
              <a:rPr lang="en-US" sz="20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kerjasama</a:t>
            </a:r>
            <a:r>
              <a:rPr lang="en-US" sz="2000" b="1" dirty="0">
                <a:solidFill>
                  <a:prstClr val="black"/>
                </a:solidFill>
                <a:latin typeface="AgencyFB" panose="02000806040000020003" pitchFamily="2" charset="0"/>
              </a:rPr>
              <a:t>, </a:t>
            </a:r>
            <a:r>
              <a:rPr lang="en-US" sz="20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sinergi</a:t>
            </a:r>
            <a:r>
              <a:rPr lang="en-US" sz="20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dan</a:t>
            </a:r>
            <a:r>
              <a:rPr lang="en-US" sz="20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kolaborasi</a:t>
            </a:r>
            <a:r>
              <a:rPr lang="en-US" sz="2000" b="1" dirty="0">
                <a:solidFill>
                  <a:prstClr val="black"/>
                </a:solidFill>
                <a:latin typeface="AgencyFB" panose="02000806040000020003" pitchFamily="2" charset="0"/>
              </a:rPr>
              <a:t>.</a:t>
            </a:r>
          </a:p>
          <a:p>
            <a:pPr marL="380990" indent="-380990" algn="just" defTabSz="121917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b="1" dirty="0" err="1" smtClean="0">
                <a:solidFill>
                  <a:prstClr val="black"/>
                </a:solidFill>
                <a:latin typeface="AgencyFB" panose="02000806040000020003" pitchFamily="2" charset="0"/>
              </a:rPr>
              <a:t>Mempercepat</a:t>
            </a:r>
            <a:r>
              <a:rPr lang="en-US" sz="2000" b="1" dirty="0" smtClean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AgencyFB" panose="02000806040000020003" pitchFamily="2" charset="0"/>
              </a:rPr>
              <a:t>Pembangunan </a:t>
            </a:r>
            <a:r>
              <a:rPr lang="en-US" sz="20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Sumber</a:t>
            </a:r>
            <a:r>
              <a:rPr lang="en-US" sz="20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Daya</a:t>
            </a:r>
            <a:r>
              <a:rPr lang="en-US" sz="20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Manusia</a:t>
            </a:r>
            <a:r>
              <a:rPr lang="en-US" sz="2000" b="1" dirty="0">
                <a:solidFill>
                  <a:prstClr val="black"/>
                </a:solidFill>
                <a:latin typeface="AgencyFB" panose="02000806040000020003" pitchFamily="2" charset="0"/>
              </a:rPr>
              <a:t> yang </a:t>
            </a:r>
            <a:r>
              <a:rPr lang="en-US" sz="20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Profesional</a:t>
            </a:r>
            <a:r>
              <a:rPr lang="en-US" sz="20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dan</a:t>
            </a:r>
            <a:r>
              <a:rPr lang="en-US" sz="20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Berwawasan</a:t>
            </a:r>
            <a:r>
              <a:rPr lang="en-US" sz="2000" b="1" dirty="0">
                <a:solidFill>
                  <a:prstClr val="black"/>
                </a:solidFill>
                <a:latin typeface="AgencyFB" panose="02000806040000020003" pitchFamily="2" charset="0"/>
              </a:rPr>
              <a:t> Global</a:t>
            </a:r>
          </a:p>
          <a:p>
            <a:pPr marL="380990" indent="-380990" algn="just" defTabSz="121917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b="1" dirty="0" err="1" smtClean="0">
                <a:solidFill>
                  <a:prstClr val="black"/>
                </a:solidFill>
                <a:latin typeface="AgencyFB" panose="02000806040000020003" pitchFamily="2" charset="0"/>
              </a:rPr>
              <a:t>Memperkuat</a:t>
            </a:r>
            <a:r>
              <a:rPr lang="en-US" sz="2000" b="1" dirty="0" smtClean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AgencyFB" panose="02000806040000020003" pitchFamily="2" charset="0"/>
              </a:rPr>
              <a:t>Regional </a:t>
            </a:r>
            <a:r>
              <a:rPr lang="en-US" sz="20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Organisasi</a:t>
            </a:r>
            <a:r>
              <a:rPr lang="en-US" sz="20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Gerakan</a:t>
            </a:r>
            <a:r>
              <a:rPr lang="en-US" sz="20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Pramuka</a:t>
            </a:r>
            <a:r>
              <a:rPr lang="en-US" sz="20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dengan</a:t>
            </a:r>
            <a:r>
              <a:rPr lang="en-US" sz="20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Amandemen</a:t>
            </a:r>
            <a:r>
              <a:rPr lang="en-US" sz="2000" b="1" dirty="0">
                <a:solidFill>
                  <a:prstClr val="black"/>
                </a:solidFill>
                <a:latin typeface="AgencyFB" panose="02000806040000020003" pitchFamily="2" charset="0"/>
              </a:rPr>
              <a:t> UU No.12 </a:t>
            </a:r>
            <a:r>
              <a:rPr lang="en-US" sz="20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Tahun</a:t>
            </a:r>
            <a:r>
              <a:rPr lang="en-US" sz="2000" b="1" dirty="0">
                <a:solidFill>
                  <a:prstClr val="black"/>
                </a:solidFill>
                <a:latin typeface="AgencyFB" panose="02000806040000020003" pitchFamily="2" charset="0"/>
              </a:rPr>
              <a:t> 2010</a:t>
            </a:r>
          </a:p>
          <a:p>
            <a:pPr marL="380990" indent="-380990" algn="just" defTabSz="121917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b="1" dirty="0" err="1" smtClean="0">
                <a:solidFill>
                  <a:prstClr val="black"/>
                </a:solidFill>
                <a:latin typeface="AgencyFB" panose="02000806040000020003" pitchFamily="2" charset="0"/>
              </a:rPr>
              <a:t>Pengembangan</a:t>
            </a:r>
            <a:r>
              <a:rPr lang="en-US" sz="2000" b="1" dirty="0" smtClean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Sistem</a:t>
            </a:r>
            <a:r>
              <a:rPr lang="en-US" sz="2000" b="1" dirty="0">
                <a:solidFill>
                  <a:prstClr val="black"/>
                </a:solidFill>
                <a:latin typeface="AgencyFB" panose="02000806040000020003" pitchFamily="2" charset="0"/>
              </a:rPr>
              <a:t>  Digital </a:t>
            </a:r>
            <a:r>
              <a:rPr lang="en-US" sz="20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Pramuka</a:t>
            </a:r>
            <a:r>
              <a:rPr lang="en-US" sz="2000" b="1" dirty="0">
                <a:solidFill>
                  <a:prstClr val="black"/>
                </a:solidFill>
                <a:latin typeface="AgencyFB" panose="02000806040000020003" pitchFamily="2" charset="0"/>
              </a:rPr>
              <a:t> Nasional</a:t>
            </a:r>
          </a:p>
          <a:p>
            <a:pPr marL="380990" indent="-380990" algn="just" defTabSz="121917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b="1" dirty="0" err="1" smtClean="0">
                <a:solidFill>
                  <a:prstClr val="black"/>
                </a:solidFill>
                <a:latin typeface="AgencyFB" panose="02000806040000020003" pitchFamily="2" charset="0"/>
              </a:rPr>
              <a:t>Peningkatan</a:t>
            </a:r>
            <a:r>
              <a:rPr lang="en-US" sz="2000" b="1" dirty="0" smtClean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AgencyFB" panose="02000806040000020003" pitchFamily="2" charset="0"/>
              </a:rPr>
              <a:t>Program </a:t>
            </a:r>
            <a:r>
              <a:rPr lang="en-US" sz="20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Pengabdian</a:t>
            </a:r>
            <a:r>
              <a:rPr lang="en-US" sz="20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Masyarakat</a:t>
            </a:r>
            <a:endParaRPr lang="en-US" sz="2000" b="1" dirty="0">
              <a:solidFill>
                <a:prstClr val="black"/>
              </a:solidFill>
              <a:latin typeface="AgencyFB" panose="02000806040000020003" pitchFamily="2" charset="0"/>
            </a:endParaRPr>
          </a:p>
          <a:p>
            <a:pPr marL="380990" indent="-380990" algn="just" defTabSz="121917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b="1" dirty="0" err="1" smtClean="0">
                <a:solidFill>
                  <a:prstClr val="black"/>
                </a:solidFill>
                <a:latin typeface="AgencyFB" panose="02000806040000020003" pitchFamily="2" charset="0"/>
              </a:rPr>
              <a:t>Meningkatkan</a:t>
            </a:r>
            <a:r>
              <a:rPr lang="en-US" sz="2000" b="1" dirty="0" smtClean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Dukungan</a:t>
            </a:r>
            <a:r>
              <a:rPr lang="en-US" sz="20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Anggaran</a:t>
            </a:r>
            <a:r>
              <a:rPr lang="en-US" sz="20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melalui</a:t>
            </a:r>
            <a:r>
              <a:rPr lang="en-US" sz="2000" b="1" dirty="0">
                <a:solidFill>
                  <a:prstClr val="black"/>
                </a:solidFill>
                <a:latin typeface="AgencyFB" panose="02000806040000020003" pitchFamily="2" charset="0"/>
              </a:rPr>
              <a:t> DPR, </a:t>
            </a:r>
            <a:r>
              <a:rPr lang="en-US" sz="20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Kementrian</a:t>
            </a:r>
            <a:r>
              <a:rPr lang="en-US" sz="2000" b="1" dirty="0">
                <a:solidFill>
                  <a:prstClr val="black"/>
                </a:solidFill>
                <a:latin typeface="AgencyFB" panose="02000806040000020003" pitchFamily="2" charset="0"/>
              </a:rPr>
              <a:t>/</a:t>
            </a:r>
            <a:r>
              <a:rPr lang="en-US" sz="20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Lembaga</a:t>
            </a:r>
            <a:r>
              <a:rPr lang="en-US" sz="2000" b="1" dirty="0">
                <a:solidFill>
                  <a:prstClr val="black"/>
                </a:solidFill>
                <a:latin typeface="AgencyFB" panose="02000806040000020003" pitchFamily="2" charset="0"/>
              </a:rPr>
              <a:t>, CSR, </a:t>
            </a:r>
            <a:r>
              <a:rPr lang="en-US" sz="20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Optimalisasi</a:t>
            </a:r>
            <a:r>
              <a:rPr lang="en-US" sz="20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Aset</a:t>
            </a:r>
            <a:r>
              <a:rPr lang="en-US" sz="20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dan</a:t>
            </a:r>
            <a:r>
              <a:rPr lang="en-US" sz="20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sumber</a:t>
            </a:r>
            <a:r>
              <a:rPr lang="en-US" sz="2000" b="1" dirty="0">
                <a:solidFill>
                  <a:prstClr val="black"/>
                </a:solidFill>
                <a:latin typeface="AgencyFB" panose="02000806040000020003" pitchFamily="2" charset="0"/>
              </a:rPr>
              <a:t> lain yang </a:t>
            </a:r>
            <a:r>
              <a:rPr lang="en-US" sz="20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sah</a:t>
            </a:r>
            <a:r>
              <a:rPr lang="en-US" sz="2000" b="1" dirty="0" smtClean="0">
                <a:solidFill>
                  <a:prstClr val="black"/>
                </a:solidFill>
                <a:latin typeface="AgencyFB" panose="02000806040000020003" pitchFamily="2" charset="0"/>
              </a:rPr>
              <a:t>.</a:t>
            </a:r>
            <a:endParaRPr lang="en-US" sz="2400" b="1" dirty="0">
              <a:solidFill>
                <a:prstClr val="black"/>
              </a:solidFill>
              <a:latin typeface="AgencyFB" panose="02000806040000020003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29177" y="1402729"/>
            <a:ext cx="1133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sz="3600" b="1" dirty="0" smtClean="0">
                <a:solidFill>
                  <a:srgbClr val="BC0030"/>
                </a:solidFill>
                <a:latin typeface="Montserrat" pitchFamily="2" charset="0"/>
              </a:rPr>
              <a:t>MISI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6807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hqprint">
            <a:clrChange>
              <a:clrFrom>
                <a:srgbClr val="E3EDDD"/>
              </a:clrFrom>
              <a:clrTo>
                <a:srgbClr val="E3ED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5"/>
          <a:stretch/>
        </p:blipFill>
        <p:spPr>
          <a:xfrm>
            <a:off x="-1" y="-29029"/>
            <a:ext cx="12192001" cy="69233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96949" y="1961976"/>
            <a:ext cx="6691851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algn="just" defTabSz="121917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900" b="1" dirty="0" err="1" smtClean="0">
                <a:solidFill>
                  <a:prstClr val="black"/>
                </a:solidFill>
                <a:latin typeface="AgencyFB" panose="02000806040000020003" pitchFamily="2" charset="0"/>
              </a:rPr>
              <a:t>Pengembangan</a:t>
            </a:r>
            <a:r>
              <a:rPr lang="en-US" sz="1900" b="1" dirty="0" smtClean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sistem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pembinaan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anggota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muda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 smtClean="0">
                <a:solidFill>
                  <a:prstClr val="black"/>
                </a:solidFill>
                <a:latin typeface="AgencyFB" panose="02000806040000020003" pitchFamily="2" charset="0"/>
              </a:rPr>
              <a:t>yg</a:t>
            </a:r>
            <a:r>
              <a:rPr lang="en-US" sz="1900" b="1" dirty="0" smtClean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 smtClean="0">
                <a:solidFill>
                  <a:prstClr val="black"/>
                </a:solidFill>
                <a:latin typeface="AgencyFB" panose="02000806040000020003" pitchFamily="2" charset="0"/>
              </a:rPr>
              <a:t>inklusif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,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selaras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 smtClean="0">
                <a:solidFill>
                  <a:prstClr val="black"/>
                </a:solidFill>
                <a:latin typeface="AgencyFB" panose="02000806040000020003" pitchFamily="2" charset="0"/>
              </a:rPr>
              <a:t>dgn</a:t>
            </a:r>
            <a:r>
              <a:rPr lang="en-US" sz="1900" b="1" dirty="0" smtClean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 smtClean="0">
                <a:solidFill>
                  <a:prstClr val="black"/>
                </a:solidFill>
                <a:latin typeface="AgencyFB" panose="02000806040000020003" pitchFamily="2" charset="0"/>
              </a:rPr>
              <a:t>perkembangan</a:t>
            </a:r>
            <a:r>
              <a:rPr lang="en-US" sz="1900" b="1" dirty="0" smtClean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 smtClean="0">
                <a:solidFill>
                  <a:prstClr val="black"/>
                </a:solidFill>
                <a:latin typeface="AgencyFB" panose="02000806040000020003" pitchFamily="2" charset="0"/>
              </a:rPr>
              <a:t>ilpengtek</a:t>
            </a:r>
            <a:r>
              <a:rPr lang="en-US" sz="1900" b="1" dirty="0" smtClean="0">
                <a:solidFill>
                  <a:prstClr val="black"/>
                </a:solidFill>
                <a:latin typeface="AgencyFB" panose="02000806040000020003" pitchFamily="2" charset="0"/>
              </a:rPr>
              <a:t>,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aspirasi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baru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anggota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muda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serta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sejalan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 smtClean="0">
                <a:solidFill>
                  <a:prstClr val="black"/>
                </a:solidFill>
                <a:latin typeface="AgencyFB" panose="02000806040000020003" pitchFamily="2" charset="0"/>
              </a:rPr>
              <a:t>dgn</a:t>
            </a:r>
            <a:r>
              <a:rPr lang="en-US" sz="1900" b="1" dirty="0" smtClean="0">
                <a:solidFill>
                  <a:prstClr val="black"/>
                </a:solidFill>
                <a:latin typeface="AgencyFB" panose="02000806040000020003" pitchFamily="2" charset="0"/>
              </a:rPr>
              <a:t> agenda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strategis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bangsa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.</a:t>
            </a:r>
          </a:p>
          <a:p>
            <a:pPr marL="380990" indent="-380990" algn="just" defTabSz="121917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900" b="1" dirty="0" err="1" smtClean="0">
                <a:solidFill>
                  <a:prstClr val="black"/>
                </a:solidFill>
                <a:latin typeface="AgencyFB" panose="02000806040000020003" pitchFamily="2" charset="0"/>
              </a:rPr>
              <a:t>Pengembangan</a:t>
            </a:r>
            <a:r>
              <a:rPr lang="en-US" sz="1900" b="1" dirty="0" smtClean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sistem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pengelolaan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,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pendidikan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smtClean="0">
                <a:solidFill>
                  <a:prstClr val="black"/>
                </a:solidFill>
                <a:latin typeface="AgencyFB" panose="02000806040000020003" pitchFamily="2" charset="0"/>
              </a:rPr>
              <a:t>&amp; </a:t>
            </a:r>
            <a:r>
              <a:rPr lang="en-US" sz="1900" b="1" dirty="0" err="1" smtClean="0">
                <a:solidFill>
                  <a:prstClr val="black"/>
                </a:solidFill>
                <a:latin typeface="AgencyFB" panose="02000806040000020003" pitchFamily="2" charset="0"/>
              </a:rPr>
              <a:t>pelatihan</a:t>
            </a:r>
            <a:r>
              <a:rPr lang="en-US" sz="1900" b="1" dirty="0" smtClean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orang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dewasa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 smtClean="0">
                <a:solidFill>
                  <a:prstClr val="black"/>
                </a:solidFill>
                <a:latin typeface="AgencyFB" panose="02000806040000020003" pitchFamily="2" charset="0"/>
              </a:rPr>
              <a:t>yg</a:t>
            </a:r>
            <a:r>
              <a:rPr lang="en-US" sz="1900" b="1" dirty="0" smtClean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 smtClean="0">
                <a:solidFill>
                  <a:prstClr val="black"/>
                </a:solidFill>
                <a:latin typeface="AgencyFB" panose="02000806040000020003" pitchFamily="2" charset="0"/>
              </a:rPr>
              <a:t>tersertifikasi</a:t>
            </a:r>
            <a:r>
              <a:rPr lang="en-US" sz="1900" b="1" dirty="0" smtClean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serta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mampu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 smtClean="0">
                <a:solidFill>
                  <a:prstClr val="black"/>
                </a:solidFill>
                <a:latin typeface="AgencyFB" panose="02000806040000020003" pitchFamily="2" charset="0"/>
              </a:rPr>
              <a:t>m’dukung</a:t>
            </a:r>
            <a:r>
              <a:rPr lang="en-US" sz="1900" b="1" dirty="0" smtClean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system </a:t>
            </a:r>
            <a:r>
              <a:rPr lang="en-US" sz="1900" b="1" dirty="0" err="1" smtClean="0">
                <a:solidFill>
                  <a:prstClr val="black"/>
                </a:solidFill>
                <a:latin typeface="AgencyFB" panose="02000806040000020003" pitchFamily="2" charset="0"/>
              </a:rPr>
              <a:t>pembinaan</a:t>
            </a:r>
            <a:r>
              <a:rPr lang="en-US" sz="1900" b="1" dirty="0" smtClean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anggota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muda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.</a:t>
            </a:r>
          </a:p>
          <a:p>
            <a:pPr marL="380990" indent="-380990" algn="just" defTabSz="121917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900" b="1" dirty="0" err="1" smtClean="0">
                <a:solidFill>
                  <a:prstClr val="black"/>
                </a:solidFill>
                <a:latin typeface="AgencyFB" panose="02000806040000020003" pitchFamily="2" charset="0"/>
              </a:rPr>
              <a:t>Optimalisasi</a:t>
            </a:r>
            <a:r>
              <a:rPr lang="en-US" sz="1900" b="1" dirty="0" smtClean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tata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kelola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smtClean="0">
                <a:solidFill>
                  <a:prstClr val="black"/>
                </a:solidFill>
                <a:latin typeface="AgencyFB" panose="02000806040000020003" pitchFamily="2" charset="0"/>
              </a:rPr>
              <a:t>&amp; </a:t>
            </a:r>
            <a:r>
              <a:rPr lang="en-US" sz="1900" b="1" dirty="0" err="1" smtClean="0">
                <a:solidFill>
                  <a:prstClr val="black"/>
                </a:solidFill>
                <a:latin typeface="AgencyFB" panose="02000806040000020003" pitchFamily="2" charset="0"/>
              </a:rPr>
              <a:t>pengorganisasian</a:t>
            </a:r>
            <a:r>
              <a:rPr lang="en-US" sz="1900" b="1" dirty="0" smtClean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satuan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pendidikan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smtClean="0">
                <a:solidFill>
                  <a:prstClr val="black"/>
                </a:solidFill>
                <a:latin typeface="AgencyFB" panose="02000806040000020003" pitchFamily="2" charset="0"/>
              </a:rPr>
              <a:t>&amp; </a:t>
            </a:r>
            <a:r>
              <a:rPr lang="en-US" sz="1900" b="1" dirty="0" err="1" smtClean="0">
                <a:solidFill>
                  <a:prstClr val="black"/>
                </a:solidFill>
                <a:latin typeface="AgencyFB" panose="02000806040000020003" pitchFamily="2" charset="0"/>
              </a:rPr>
              <a:t>satuan</a:t>
            </a:r>
            <a:r>
              <a:rPr lang="en-US" sz="1900" b="1" dirty="0" smtClean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organisasi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Gerakan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Pramuka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di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berbagai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tingkatan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yang ramping,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berbasis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i="1" dirty="0">
                <a:solidFill>
                  <a:prstClr val="black"/>
                </a:solidFill>
                <a:latin typeface="AgencyFB" panose="02000806040000020003" pitchFamily="2" charset="0"/>
              </a:rPr>
              <a:t>scout good governance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.</a:t>
            </a:r>
          </a:p>
          <a:p>
            <a:pPr marL="380990" indent="-380990" algn="just" defTabSz="121917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900" b="1" dirty="0" err="1" smtClean="0">
                <a:solidFill>
                  <a:prstClr val="black"/>
                </a:solidFill>
                <a:latin typeface="AgencyFB" panose="02000806040000020003" pitchFamily="2" charset="0"/>
              </a:rPr>
              <a:t>Peningkatan</a:t>
            </a:r>
            <a:r>
              <a:rPr lang="en-US" sz="1900" b="1" dirty="0" smtClean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profesionalisme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manajemen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aset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serta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unit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usaha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 smtClean="0">
                <a:solidFill>
                  <a:prstClr val="black"/>
                </a:solidFill>
                <a:latin typeface="AgencyFB" panose="02000806040000020003" pitchFamily="2" charset="0"/>
              </a:rPr>
              <a:t>utk</a:t>
            </a:r>
            <a:r>
              <a:rPr lang="en-US" sz="1900" b="1" dirty="0" smtClean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 smtClean="0">
                <a:solidFill>
                  <a:prstClr val="black"/>
                </a:solidFill>
                <a:latin typeface="AgencyFB" panose="02000806040000020003" pitchFamily="2" charset="0"/>
              </a:rPr>
              <a:t>m’dukung</a:t>
            </a:r>
            <a:r>
              <a:rPr lang="en-US" sz="1900" b="1" dirty="0" smtClean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ketercukupan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anggaran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pembinaan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smtClean="0">
                <a:solidFill>
                  <a:prstClr val="black"/>
                </a:solidFill>
                <a:latin typeface="AgencyFB" panose="02000806040000020003" pitchFamily="2" charset="0"/>
              </a:rPr>
              <a:t>&amp; </a:t>
            </a:r>
            <a:r>
              <a:rPr lang="en-US" sz="1900" b="1" dirty="0" err="1" smtClean="0">
                <a:solidFill>
                  <a:prstClr val="black"/>
                </a:solidFill>
                <a:latin typeface="AgencyFB" panose="02000806040000020003" pitchFamily="2" charset="0"/>
              </a:rPr>
              <a:t>pengembangan</a:t>
            </a:r>
            <a:r>
              <a:rPr lang="en-US" sz="1900" b="1" dirty="0" smtClean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Gerakan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Pramuka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 smtClean="0">
                <a:solidFill>
                  <a:prstClr val="black"/>
                </a:solidFill>
                <a:latin typeface="AgencyFB" panose="02000806040000020003" pitchFamily="2" charset="0"/>
              </a:rPr>
              <a:t>yg</a:t>
            </a:r>
            <a:r>
              <a:rPr lang="en-US" sz="1900" b="1" dirty="0" smtClean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 smtClean="0">
                <a:solidFill>
                  <a:prstClr val="black"/>
                </a:solidFill>
                <a:latin typeface="AgencyFB" panose="02000806040000020003" pitchFamily="2" charset="0"/>
              </a:rPr>
              <a:t>efektif</a:t>
            </a:r>
            <a:r>
              <a:rPr lang="en-US" sz="1900" b="1" dirty="0" smtClean="0">
                <a:solidFill>
                  <a:prstClr val="black"/>
                </a:solidFill>
                <a:latin typeface="AgencyFB" panose="02000806040000020003" pitchFamily="2" charset="0"/>
              </a:rPr>
              <a:t> &amp; </a:t>
            </a:r>
            <a:r>
              <a:rPr lang="en-US" sz="1900" b="1" dirty="0" err="1" smtClean="0">
                <a:solidFill>
                  <a:prstClr val="black"/>
                </a:solidFill>
                <a:latin typeface="AgencyFB" panose="02000806040000020003" pitchFamily="2" charset="0"/>
              </a:rPr>
              <a:t>berkelanjutan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.</a:t>
            </a:r>
          </a:p>
          <a:p>
            <a:pPr marL="380990" indent="-380990" algn="just" defTabSz="121917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900" b="1" dirty="0" err="1" smtClean="0">
                <a:solidFill>
                  <a:prstClr val="black"/>
                </a:solidFill>
                <a:latin typeface="AgencyFB" panose="02000806040000020003" pitchFamily="2" charset="0"/>
              </a:rPr>
              <a:t>Perluasan</a:t>
            </a:r>
            <a:r>
              <a:rPr lang="en-US" sz="1900" b="1" dirty="0" smtClean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partisipasi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smtClean="0">
                <a:solidFill>
                  <a:prstClr val="black"/>
                </a:solidFill>
                <a:latin typeface="AgencyFB" panose="02000806040000020003" pitchFamily="2" charset="0"/>
              </a:rPr>
              <a:t>&amp; </a:t>
            </a:r>
            <a:r>
              <a:rPr lang="en-US" sz="1900" b="1" dirty="0" err="1" smtClean="0">
                <a:solidFill>
                  <a:prstClr val="black"/>
                </a:solidFill>
                <a:latin typeface="AgencyFB" panose="02000806040000020003" pitchFamily="2" charset="0"/>
              </a:rPr>
              <a:t>dukungan</a:t>
            </a:r>
            <a:r>
              <a:rPr lang="en-US" sz="1900" b="1" dirty="0" smtClean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masyarakat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 smtClean="0">
                <a:solidFill>
                  <a:prstClr val="black"/>
                </a:solidFill>
                <a:latin typeface="AgencyFB" panose="02000806040000020003" pitchFamily="2" charset="0"/>
              </a:rPr>
              <a:t>scr</a:t>
            </a:r>
            <a:r>
              <a:rPr lang="en-US" sz="1900" b="1" dirty="0" smtClean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 smtClean="0">
                <a:solidFill>
                  <a:prstClr val="black"/>
                </a:solidFill>
                <a:latin typeface="AgencyFB" panose="02000806040000020003" pitchFamily="2" charset="0"/>
              </a:rPr>
              <a:t>inklusif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,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untuk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memperkuat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smtClean="0">
                <a:solidFill>
                  <a:prstClr val="black"/>
                </a:solidFill>
                <a:latin typeface="AgencyFB" panose="02000806040000020003" pitchFamily="2" charset="0"/>
              </a:rPr>
              <a:t>SDM , </a:t>
            </a:r>
            <a:r>
              <a:rPr lang="en-US" sz="1900" b="1" dirty="0" err="1" smtClean="0">
                <a:solidFill>
                  <a:prstClr val="black"/>
                </a:solidFill>
                <a:latin typeface="AgencyFB" panose="02000806040000020003" pitchFamily="2" charset="0"/>
              </a:rPr>
              <a:t>Sarpras</a:t>
            </a:r>
            <a:r>
              <a:rPr lang="en-US" sz="1900" b="1" dirty="0" smtClean="0">
                <a:solidFill>
                  <a:prstClr val="black"/>
                </a:solidFill>
                <a:latin typeface="AgencyFB" panose="02000806040000020003" pitchFamily="2" charset="0"/>
              </a:rPr>
              <a:t>,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jejaring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smtClean="0">
                <a:solidFill>
                  <a:prstClr val="black"/>
                </a:solidFill>
                <a:latin typeface="AgencyFB" panose="02000806040000020003" pitchFamily="2" charset="0"/>
              </a:rPr>
              <a:t>&amp; </a:t>
            </a:r>
            <a:r>
              <a:rPr lang="en-US" sz="1900" b="1" dirty="0" err="1" smtClean="0">
                <a:solidFill>
                  <a:prstClr val="black"/>
                </a:solidFill>
                <a:latin typeface="AgencyFB" panose="02000806040000020003" pitchFamily="2" charset="0"/>
              </a:rPr>
              <a:t>pendanaan</a:t>
            </a:r>
            <a:r>
              <a:rPr lang="en-US" sz="1900" b="1" dirty="0" smtClean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Gerakan</a:t>
            </a:r>
            <a:r>
              <a:rPr lang="en-US" sz="1900" b="1" dirty="0">
                <a:solidFill>
                  <a:prstClr val="black"/>
                </a:solidFill>
                <a:latin typeface="AgencyFB" panose="02000806040000020003" pitchFamily="2" charset="0"/>
              </a:rPr>
              <a:t> </a:t>
            </a:r>
            <a:r>
              <a:rPr lang="en-US" sz="1900" b="1" dirty="0" err="1">
                <a:solidFill>
                  <a:prstClr val="black"/>
                </a:solidFill>
                <a:latin typeface="AgencyFB" panose="02000806040000020003" pitchFamily="2" charset="0"/>
              </a:rPr>
              <a:t>Pramuka</a:t>
            </a:r>
            <a:r>
              <a:rPr lang="en-US" sz="1900" b="1" dirty="0" smtClean="0">
                <a:solidFill>
                  <a:prstClr val="black"/>
                </a:solidFill>
                <a:latin typeface="AgencyFB" panose="02000806040000020003" pitchFamily="2" charset="0"/>
              </a:rPr>
              <a:t>.</a:t>
            </a:r>
            <a:endParaRPr lang="en-US" sz="1900" b="1" dirty="0">
              <a:solidFill>
                <a:prstClr val="black"/>
              </a:solidFill>
              <a:latin typeface="AgencyFB" panose="02000806040000020003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29177" y="1402729"/>
            <a:ext cx="28777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/>
            <a:r>
              <a:rPr lang="en-US" sz="3600" b="1" dirty="0" smtClean="0">
                <a:solidFill>
                  <a:srgbClr val="BC0030"/>
                </a:solidFill>
                <a:latin typeface="Montserrat" pitchFamily="2" charset="0"/>
              </a:rPr>
              <a:t>KEBIJAKAN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3663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Custom 2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FFFFFF"/>
      </a:hlink>
      <a:folHlink>
        <a:srgbClr val="FFFFFF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Ion">
  <a:themeElements>
    <a:clrScheme name="Custom 2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FFFFFF"/>
      </a:hlink>
      <a:folHlink>
        <a:srgbClr val="FFFFFF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6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1877</Words>
  <Application>Microsoft Office PowerPoint</Application>
  <PresentationFormat>Widescreen</PresentationFormat>
  <Paragraphs>405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25</vt:i4>
      </vt:variant>
    </vt:vector>
  </HeadingPairs>
  <TitlesOfParts>
    <vt:vector size="56" baseType="lpstr">
      <vt:lpstr>Agency FB</vt:lpstr>
      <vt:lpstr>AgencyFB</vt:lpstr>
      <vt:lpstr>Arial</vt:lpstr>
      <vt:lpstr>Arial Black</vt:lpstr>
      <vt:lpstr>Arial MT</vt:lpstr>
      <vt:lpstr>Berlin Sans FB Demi</vt:lpstr>
      <vt:lpstr>Bernard MT Condensed</vt:lpstr>
      <vt:lpstr>Britannic Bold</vt:lpstr>
      <vt:lpstr>Brush Script MT</vt:lpstr>
      <vt:lpstr>Calibri</vt:lpstr>
      <vt:lpstr>Calibri Light</vt:lpstr>
      <vt:lpstr>Cambria</vt:lpstr>
      <vt:lpstr>Century Gothic</vt:lpstr>
      <vt:lpstr>Cooper Black</vt:lpstr>
      <vt:lpstr>Franklin Gothic Demi</vt:lpstr>
      <vt:lpstr>Franklin Gothic Medium</vt:lpstr>
      <vt:lpstr>Franklin Gothic Medium Cond</vt:lpstr>
      <vt:lpstr>Mistral</vt:lpstr>
      <vt:lpstr>Montserrat</vt:lpstr>
      <vt:lpstr>Myanmar Text</vt:lpstr>
      <vt:lpstr>Showcard Gothic</vt:lpstr>
      <vt:lpstr>Times New Roman</vt:lpstr>
      <vt:lpstr>Tw Cen MT Condensed Extra Bold</vt:lpstr>
      <vt:lpstr>Wingdings</vt:lpstr>
      <vt:lpstr>Wingdings 3</vt:lpstr>
      <vt:lpstr>Office Theme</vt:lpstr>
      <vt:lpstr>Ion</vt:lpstr>
      <vt:lpstr>1_Office Theme</vt:lpstr>
      <vt:lpstr>2_Office Theme</vt:lpstr>
      <vt:lpstr>1_Ion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uncrutzz</dc:creator>
  <cp:lastModifiedBy>F4DL1'S</cp:lastModifiedBy>
  <cp:revision>47</cp:revision>
  <dcterms:created xsi:type="dcterms:W3CDTF">2024-04-23T03:15:39Z</dcterms:created>
  <dcterms:modified xsi:type="dcterms:W3CDTF">2024-04-24T07:48:23Z</dcterms:modified>
</cp:coreProperties>
</file>